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1" r:id="rId2"/>
    <p:sldId id="303" r:id="rId3"/>
    <p:sldId id="282" r:id="rId4"/>
    <p:sldId id="284" r:id="rId5"/>
    <p:sldId id="285" r:id="rId6"/>
    <p:sldId id="289" r:id="rId7"/>
    <p:sldId id="287" r:id="rId8"/>
    <p:sldId id="288" r:id="rId9"/>
    <p:sldId id="290" r:id="rId10"/>
    <p:sldId id="256" r:id="rId11"/>
    <p:sldId id="292" r:id="rId12"/>
    <p:sldId id="293" r:id="rId13"/>
    <p:sldId id="295" r:id="rId14"/>
    <p:sldId id="296" r:id="rId15"/>
    <p:sldId id="298" r:id="rId16"/>
    <p:sldId id="297" r:id="rId17"/>
    <p:sldId id="299" r:id="rId18"/>
    <p:sldId id="300" r:id="rId19"/>
    <p:sldId id="301" r:id="rId20"/>
    <p:sldId id="302" r:id="rId21"/>
    <p:sldId id="28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43" autoAdjust="0"/>
    <p:restoredTop sz="94660"/>
  </p:normalViewPr>
  <p:slideViewPr>
    <p:cSldViewPr snapToGrid="0">
      <p:cViewPr varScale="1">
        <p:scale>
          <a:sx n="88" d="100"/>
          <a:sy n="88" d="100"/>
        </p:scale>
        <p:origin x="-10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622707-C04A-4670-B8B8-B5074C4C48B7}" type="datetimeFigureOut">
              <a:rPr lang="en-US" smtClean="0"/>
              <a:pPr/>
              <a:t>9/8/2010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D2BD50-681C-486F-8E5D-9A846E557B7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D2BD50-681C-486F-8E5D-9A846E557B70}" type="slidenum">
              <a:rPr lang="en-US" smtClean="0"/>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D2BD50-681C-486F-8E5D-9A846E557B70}"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3FE932-711D-41EE-97B7-CA71685ECCC1}" type="datetimeFigureOut">
              <a:rPr lang="en-US" smtClean="0"/>
              <a:pPr/>
              <a:t>9/8/2010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48791-0DBF-461C-8DDB-E65B01B731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3FE932-711D-41EE-97B7-CA71685ECCC1}" type="datetimeFigureOut">
              <a:rPr lang="en-US" smtClean="0"/>
              <a:pPr/>
              <a:t>9/8/2010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48791-0DBF-461C-8DDB-E65B01B731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3FE932-711D-41EE-97B7-CA71685ECCC1}" type="datetimeFigureOut">
              <a:rPr lang="en-US" smtClean="0"/>
              <a:pPr/>
              <a:t>9/8/2010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48791-0DBF-461C-8DDB-E65B01B731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3FE932-711D-41EE-97B7-CA71685ECCC1}" type="datetimeFigureOut">
              <a:rPr lang="en-US" smtClean="0"/>
              <a:pPr/>
              <a:t>9/8/2010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48791-0DBF-461C-8DDB-E65B01B731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3FE932-711D-41EE-97B7-CA71685ECCC1}" type="datetimeFigureOut">
              <a:rPr lang="en-US" smtClean="0"/>
              <a:pPr/>
              <a:t>9/8/2010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48791-0DBF-461C-8DDB-E65B01B731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3FE932-711D-41EE-97B7-CA71685ECCC1}" type="datetimeFigureOut">
              <a:rPr lang="en-US" smtClean="0"/>
              <a:pPr/>
              <a:t>9/8/2010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948791-0DBF-461C-8DDB-E65B01B731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3FE932-711D-41EE-97B7-CA71685ECCC1}" type="datetimeFigureOut">
              <a:rPr lang="en-US" smtClean="0"/>
              <a:pPr/>
              <a:t>9/8/2010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948791-0DBF-461C-8DDB-E65B01B731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3FE932-711D-41EE-97B7-CA71685ECCC1}" type="datetimeFigureOut">
              <a:rPr lang="en-US" smtClean="0"/>
              <a:pPr/>
              <a:t>9/8/2010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948791-0DBF-461C-8DDB-E65B01B731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3FE932-711D-41EE-97B7-CA71685ECCC1}" type="datetimeFigureOut">
              <a:rPr lang="en-US" smtClean="0"/>
              <a:pPr/>
              <a:t>9/8/2010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948791-0DBF-461C-8DDB-E65B01B731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3FE932-711D-41EE-97B7-CA71685ECCC1}" type="datetimeFigureOut">
              <a:rPr lang="en-US" smtClean="0"/>
              <a:pPr/>
              <a:t>9/8/2010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948791-0DBF-461C-8DDB-E65B01B731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3FE932-711D-41EE-97B7-CA71685ECCC1}" type="datetimeFigureOut">
              <a:rPr lang="en-US" smtClean="0"/>
              <a:pPr/>
              <a:t>9/8/2010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948791-0DBF-461C-8DDB-E65B01B731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3FE932-711D-41EE-97B7-CA71685ECCC1}" type="datetimeFigureOut">
              <a:rPr lang="en-US" smtClean="0"/>
              <a:pPr/>
              <a:t>9/8/2010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48791-0DBF-461C-8DDB-E65B01B731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8.png"/><Relationship Id="rId7"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15.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file:///C:\Users\Clayton\Videos\Movie.wm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2057400"/>
            <a:ext cx="7239000" cy="2031325"/>
          </a:xfrm>
          <a:prstGeom prst="rect">
            <a:avLst/>
          </a:prstGeom>
          <a:noFill/>
        </p:spPr>
        <p:txBody>
          <a:bodyPr wrap="square" rtlCol="0">
            <a:spAutoFit/>
          </a:bodyPr>
          <a:lstStyle/>
          <a:p>
            <a:pPr algn="ctr"/>
            <a:r>
              <a:rPr lang="en-US" sz="2400" dirty="0" smtClean="0">
                <a:latin typeface="+mj-lt"/>
              </a:rPr>
              <a:t>A quantitative description of membrane current and its application to conduction and excitation in nerve</a:t>
            </a:r>
          </a:p>
          <a:p>
            <a:pPr algn="ctr"/>
            <a:endParaRPr lang="en-US" sz="2400" dirty="0" smtClean="0">
              <a:latin typeface="+mj-lt"/>
            </a:endParaRPr>
          </a:p>
          <a:p>
            <a:pPr algn="ctr"/>
            <a:r>
              <a:rPr lang="en-US" dirty="0" smtClean="0">
                <a:latin typeface="+mj-lt"/>
              </a:rPr>
              <a:t>A.L. Hodgkin &amp; A.F. Huxley</a:t>
            </a:r>
          </a:p>
          <a:p>
            <a:pPr algn="ctr"/>
            <a:r>
              <a:rPr lang="en-US" dirty="0" smtClean="0">
                <a:latin typeface="+mj-lt"/>
              </a:rPr>
              <a:t>The Journal of Physiology (1952) 117, 500-544</a:t>
            </a:r>
          </a:p>
          <a:p>
            <a:pPr algn="ctr"/>
            <a:endParaRPr lang="en-US" dirty="0" smtClean="0">
              <a:latin typeface="+mj-lt"/>
            </a:endParaRPr>
          </a:p>
        </p:txBody>
      </p:sp>
      <p:sp>
        <p:nvSpPr>
          <p:cNvPr id="4" name="TextBox 3"/>
          <p:cNvSpPr txBox="1"/>
          <p:nvPr/>
        </p:nvSpPr>
        <p:spPr>
          <a:xfrm>
            <a:off x="0" y="5933182"/>
            <a:ext cx="8839200" cy="1077218"/>
          </a:xfrm>
          <a:prstGeom prst="rect">
            <a:avLst/>
          </a:prstGeom>
          <a:noFill/>
        </p:spPr>
        <p:txBody>
          <a:bodyPr wrap="square" rtlCol="0">
            <a:spAutoFit/>
          </a:bodyPr>
          <a:lstStyle/>
          <a:p>
            <a:pPr algn="r"/>
            <a:r>
              <a:rPr lang="en-US" sz="1600" dirty="0" smtClean="0"/>
              <a:t>Clayton Mosher </a:t>
            </a:r>
          </a:p>
          <a:p>
            <a:pPr algn="r"/>
            <a:r>
              <a:rPr lang="en-US" sz="1600" dirty="0" smtClean="0"/>
              <a:t>PSYC 4/503c</a:t>
            </a:r>
          </a:p>
          <a:p>
            <a:pPr algn="r"/>
            <a:r>
              <a:rPr lang="en-US" sz="1600" dirty="0" smtClean="0"/>
              <a:t>September 8, 2010</a:t>
            </a:r>
          </a:p>
          <a:p>
            <a:pPr algn="r"/>
            <a:endParaRPr lang="en-US" sz="1600" dirty="0" smtClean="0"/>
          </a:p>
        </p:txBody>
      </p:sp>
      <p:cxnSp>
        <p:nvCxnSpPr>
          <p:cNvPr id="7" name="Straight Connector 6"/>
          <p:cNvCxnSpPr/>
          <p:nvPr/>
        </p:nvCxnSpPr>
        <p:spPr>
          <a:xfrm>
            <a:off x="457200" y="5791200"/>
            <a:ext cx="8305800" cy="0"/>
          </a:xfrm>
          <a:prstGeom prst="line">
            <a:avLst/>
          </a:prstGeom>
          <a:ln w="19050" cmpd="dbl">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31250" t="18333" r="28750" b="38333"/>
          <a:stretch>
            <a:fillRect/>
          </a:stretch>
        </p:blipFill>
        <p:spPr bwMode="auto">
          <a:xfrm>
            <a:off x="340791" y="956269"/>
            <a:ext cx="3845169" cy="3124200"/>
          </a:xfrm>
          <a:prstGeom prst="rect">
            <a:avLst/>
          </a:prstGeom>
          <a:noFill/>
          <a:ln w="9525">
            <a:noFill/>
            <a:miter lim="800000"/>
            <a:headEnd/>
            <a:tailEnd/>
          </a:ln>
          <a:effectLst/>
        </p:spPr>
      </p:pic>
      <p:sp>
        <p:nvSpPr>
          <p:cNvPr id="6" name="TextBox 5"/>
          <p:cNvSpPr txBox="1"/>
          <p:nvPr/>
        </p:nvSpPr>
        <p:spPr>
          <a:xfrm>
            <a:off x="381000" y="228600"/>
            <a:ext cx="7239000" cy="461665"/>
          </a:xfrm>
          <a:prstGeom prst="rect">
            <a:avLst/>
          </a:prstGeom>
          <a:noFill/>
        </p:spPr>
        <p:txBody>
          <a:bodyPr wrap="square" rtlCol="0">
            <a:spAutoFit/>
          </a:bodyPr>
          <a:lstStyle/>
          <a:p>
            <a:r>
              <a:rPr lang="en-US" sz="2400" dirty="0" smtClean="0">
                <a:latin typeface="+mj-lt"/>
              </a:rPr>
              <a:t>Circuit model of a neuron: unifying </a:t>
            </a:r>
            <a:r>
              <a:rPr lang="en-US" sz="2400" i="1" dirty="0" err="1" smtClean="0">
                <a:latin typeface="Cambria" pitchFamily="18" charset="0"/>
              </a:rPr>
              <a:t>g</a:t>
            </a:r>
            <a:r>
              <a:rPr lang="en-US" sz="2400" i="1" baseline="-25000" dirty="0" err="1" smtClean="0">
                <a:latin typeface="Cambria" pitchFamily="18" charset="0"/>
              </a:rPr>
              <a:t>Na</a:t>
            </a:r>
            <a:r>
              <a:rPr lang="en-US" sz="2400" i="1" baseline="-25000" dirty="0" smtClean="0">
                <a:latin typeface="Cambria" pitchFamily="18" charset="0"/>
              </a:rPr>
              <a:t> </a:t>
            </a:r>
            <a:r>
              <a:rPr lang="en-US" sz="2400" dirty="0" smtClean="0"/>
              <a:t>and </a:t>
            </a:r>
            <a:r>
              <a:rPr lang="en-US" sz="2400" i="1" dirty="0" err="1" smtClean="0">
                <a:latin typeface="Cambria" pitchFamily="18" charset="0"/>
              </a:rPr>
              <a:t>g</a:t>
            </a:r>
            <a:r>
              <a:rPr lang="en-US" sz="2400" i="1" baseline="-25000" dirty="0" err="1" smtClean="0">
                <a:latin typeface="Cambria" pitchFamily="18" charset="0"/>
              </a:rPr>
              <a:t>K</a:t>
            </a:r>
            <a:r>
              <a:rPr lang="en-US" sz="2400" i="1" baseline="-25000" dirty="0" smtClean="0">
                <a:latin typeface="Cambria" pitchFamily="18" charset="0"/>
              </a:rPr>
              <a:t> </a:t>
            </a:r>
            <a:r>
              <a:rPr lang="en-US" sz="2400" dirty="0" smtClean="0"/>
              <a:t>models</a:t>
            </a:r>
            <a:endParaRPr lang="en-US" sz="2400" dirty="0" smtClean="0">
              <a:latin typeface="+mj-lt"/>
            </a:endParaRPr>
          </a:p>
        </p:txBody>
      </p:sp>
      <p:pic>
        <p:nvPicPr>
          <p:cNvPr id="2" name="Picture 2"/>
          <p:cNvPicPr>
            <a:picLocks noChangeAspect="1" noChangeArrowheads="1"/>
          </p:cNvPicPr>
          <p:nvPr/>
        </p:nvPicPr>
        <p:blipFill>
          <a:blip r:embed="rId3" cstate="print"/>
          <a:srcRect/>
          <a:stretch>
            <a:fillRect/>
          </a:stretch>
        </p:blipFill>
        <p:spPr bwMode="auto">
          <a:xfrm>
            <a:off x="4618853" y="1775184"/>
            <a:ext cx="3327840" cy="533399"/>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338343" y="2248293"/>
            <a:ext cx="3713279" cy="297473"/>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4246231" y="2553093"/>
            <a:ext cx="3949207" cy="846259"/>
          </a:xfrm>
          <a:prstGeom prst="rect">
            <a:avLst/>
          </a:prstGeom>
          <a:noFill/>
          <a:ln w="9525">
            <a:noFill/>
            <a:miter lim="800000"/>
            <a:headEnd/>
            <a:tailEnd/>
          </a:ln>
        </p:spPr>
      </p:pic>
      <p:sp>
        <p:nvSpPr>
          <p:cNvPr id="20" name="Rectangle 19"/>
          <p:cNvSpPr/>
          <p:nvPr/>
        </p:nvSpPr>
        <p:spPr>
          <a:xfrm>
            <a:off x="6039030" y="1828800"/>
            <a:ext cx="2140299" cy="1587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381000" y="762000"/>
            <a:ext cx="8305800" cy="0"/>
          </a:xfrm>
          <a:prstGeom prst="line">
            <a:avLst/>
          </a:prstGeom>
          <a:ln w="1905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029200" y="838200"/>
            <a:ext cx="3733800" cy="261610"/>
          </a:xfrm>
          <a:prstGeom prst="rect">
            <a:avLst/>
          </a:prstGeom>
          <a:noFill/>
        </p:spPr>
        <p:txBody>
          <a:bodyPr wrap="square" rtlCol="0">
            <a:spAutoFit/>
          </a:bodyPr>
          <a:lstStyle/>
          <a:p>
            <a:pPr algn="r"/>
            <a:r>
              <a:rPr lang="en-US" sz="1100" dirty="0" smtClean="0"/>
              <a:t>[Fig.  1] Hodgkin A.L. &amp; Huxley A.F. (1952) </a:t>
            </a:r>
            <a:r>
              <a:rPr lang="en-US" sz="1100" i="1" dirty="0" smtClean="0"/>
              <a:t>J. Physiol.</a:t>
            </a:r>
            <a:endParaRPr lang="en-US" sz="1100"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31250" t="18333" r="28750" b="38333"/>
          <a:stretch>
            <a:fillRect/>
          </a:stretch>
        </p:blipFill>
        <p:spPr bwMode="auto">
          <a:xfrm>
            <a:off x="340791" y="956269"/>
            <a:ext cx="3845169" cy="3124200"/>
          </a:xfrm>
          <a:prstGeom prst="rect">
            <a:avLst/>
          </a:prstGeom>
          <a:noFill/>
          <a:ln w="9525">
            <a:noFill/>
            <a:miter lim="800000"/>
            <a:headEnd/>
            <a:tailEnd/>
          </a:ln>
          <a:effectLst/>
        </p:spPr>
      </p:pic>
      <p:sp>
        <p:nvSpPr>
          <p:cNvPr id="6" name="TextBox 5"/>
          <p:cNvSpPr txBox="1"/>
          <p:nvPr/>
        </p:nvSpPr>
        <p:spPr>
          <a:xfrm>
            <a:off x="381000" y="228600"/>
            <a:ext cx="7239000" cy="461665"/>
          </a:xfrm>
          <a:prstGeom prst="rect">
            <a:avLst/>
          </a:prstGeom>
          <a:noFill/>
        </p:spPr>
        <p:txBody>
          <a:bodyPr wrap="square" rtlCol="0">
            <a:spAutoFit/>
          </a:bodyPr>
          <a:lstStyle/>
          <a:p>
            <a:r>
              <a:rPr lang="en-US" sz="2400" dirty="0" smtClean="0">
                <a:latin typeface="+mj-lt"/>
              </a:rPr>
              <a:t>Circuit model of a neuron: unifying </a:t>
            </a:r>
            <a:r>
              <a:rPr lang="en-US" sz="2400" i="1" dirty="0" err="1" smtClean="0">
                <a:latin typeface="Cambria" pitchFamily="18" charset="0"/>
              </a:rPr>
              <a:t>g</a:t>
            </a:r>
            <a:r>
              <a:rPr lang="en-US" sz="2400" i="1" baseline="-25000" dirty="0" err="1" smtClean="0">
                <a:latin typeface="Cambria" pitchFamily="18" charset="0"/>
              </a:rPr>
              <a:t>Na</a:t>
            </a:r>
            <a:r>
              <a:rPr lang="en-US" sz="2400" i="1" baseline="-25000" dirty="0" smtClean="0">
                <a:latin typeface="Cambria" pitchFamily="18" charset="0"/>
              </a:rPr>
              <a:t> </a:t>
            </a:r>
            <a:r>
              <a:rPr lang="en-US" sz="2400" dirty="0" smtClean="0"/>
              <a:t>and </a:t>
            </a:r>
            <a:r>
              <a:rPr lang="en-US" sz="2400" i="1" dirty="0" err="1" smtClean="0">
                <a:latin typeface="Cambria" pitchFamily="18" charset="0"/>
              </a:rPr>
              <a:t>g</a:t>
            </a:r>
            <a:r>
              <a:rPr lang="en-US" sz="2400" i="1" baseline="-25000" dirty="0" err="1" smtClean="0">
                <a:latin typeface="Cambria" pitchFamily="18" charset="0"/>
              </a:rPr>
              <a:t>K</a:t>
            </a:r>
            <a:r>
              <a:rPr lang="en-US" sz="2400" i="1" baseline="-25000" dirty="0" smtClean="0">
                <a:latin typeface="Cambria" pitchFamily="18" charset="0"/>
              </a:rPr>
              <a:t> </a:t>
            </a:r>
            <a:r>
              <a:rPr lang="en-US" sz="2400" dirty="0" smtClean="0"/>
              <a:t>models</a:t>
            </a:r>
            <a:endParaRPr lang="en-US" sz="2400" dirty="0" smtClean="0">
              <a:latin typeface="+mj-lt"/>
            </a:endParaRPr>
          </a:p>
        </p:txBody>
      </p:sp>
      <p:pic>
        <p:nvPicPr>
          <p:cNvPr id="2" name="Picture 2"/>
          <p:cNvPicPr>
            <a:picLocks noChangeAspect="1" noChangeArrowheads="1"/>
          </p:cNvPicPr>
          <p:nvPr/>
        </p:nvPicPr>
        <p:blipFill>
          <a:blip r:embed="rId3" cstate="print"/>
          <a:srcRect/>
          <a:stretch>
            <a:fillRect/>
          </a:stretch>
        </p:blipFill>
        <p:spPr bwMode="auto">
          <a:xfrm>
            <a:off x="4618853" y="1775184"/>
            <a:ext cx="3327840" cy="533399"/>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338343" y="2248293"/>
            <a:ext cx="3713279" cy="297473"/>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4246231" y="2553093"/>
            <a:ext cx="3949207" cy="846259"/>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r="12412"/>
          <a:stretch>
            <a:fillRect/>
          </a:stretch>
        </p:blipFill>
        <p:spPr bwMode="auto">
          <a:xfrm>
            <a:off x="4084655" y="3918021"/>
            <a:ext cx="4707654" cy="511639"/>
          </a:xfrm>
          <a:prstGeom prst="rect">
            <a:avLst/>
          </a:prstGeom>
          <a:noFill/>
          <a:ln w="9525">
            <a:noFill/>
            <a:miter lim="800000"/>
            <a:headEnd/>
            <a:tailEnd/>
          </a:ln>
        </p:spPr>
      </p:pic>
      <p:pic>
        <p:nvPicPr>
          <p:cNvPr id="13" name="Picture 2"/>
          <p:cNvPicPr>
            <a:picLocks noChangeAspect="1" noChangeArrowheads="1"/>
          </p:cNvPicPr>
          <p:nvPr/>
        </p:nvPicPr>
        <p:blipFill>
          <a:blip r:embed="rId7" cstate="print"/>
          <a:srcRect t="19188" r="44407"/>
          <a:stretch>
            <a:fillRect/>
          </a:stretch>
        </p:blipFill>
        <p:spPr bwMode="auto">
          <a:xfrm>
            <a:off x="4116476" y="5004079"/>
            <a:ext cx="1942680" cy="880905"/>
          </a:xfrm>
          <a:prstGeom prst="rect">
            <a:avLst/>
          </a:prstGeom>
          <a:noFill/>
          <a:ln w="9525">
            <a:noFill/>
            <a:miter lim="800000"/>
            <a:headEnd/>
            <a:tailEnd/>
          </a:ln>
        </p:spPr>
      </p:pic>
      <p:pic>
        <p:nvPicPr>
          <p:cNvPr id="15" name="Picture 2"/>
          <p:cNvPicPr>
            <a:picLocks noChangeAspect="1" noChangeArrowheads="1"/>
          </p:cNvPicPr>
          <p:nvPr/>
        </p:nvPicPr>
        <p:blipFill>
          <a:blip r:embed="rId8" cstate="print"/>
          <a:srcRect t="36363" r="49938"/>
          <a:stretch>
            <a:fillRect/>
          </a:stretch>
        </p:blipFill>
        <p:spPr bwMode="auto">
          <a:xfrm>
            <a:off x="4134163" y="4521758"/>
            <a:ext cx="1774268" cy="436425"/>
          </a:xfrm>
          <a:prstGeom prst="rect">
            <a:avLst/>
          </a:prstGeom>
          <a:noFill/>
          <a:ln w="9525">
            <a:noFill/>
            <a:miter lim="800000"/>
            <a:headEnd/>
            <a:tailEnd/>
          </a:ln>
        </p:spPr>
      </p:pic>
      <p:sp>
        <p:nvSpPr>
          <p:cNvPr id="20" name="Rectangle 19"/>
          <p:cNvSpPr/>
          <p:nvPr/>
        </p:nvSpPr>
        <p:spPr>
          <a:xfrm>
            <a:off x="6039030" y="1828800"/>
            <a:ext cx="2140299" cy="1587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9"/>
          <a:srcRect/>
          <a:stretch>
            <a:fillRect/>
          </a:stretch>
        </p:blipFill>
        <p:spPr bwMode="auto">
          <a:xfrm>
            <a:off x="6092541" y="4463459"/>
            <a:ext cx="2559092" cy="1962464"/>
          </a:xfrm>
          <a:prstGeom prst="rect">
            <a:avLst/>
          </a:prstGeom>
          <a:noFill/>
          <a:ln w="9525">
            <a:noFill/>
            <a:miter lim="800000"/>
            <a:headEnd/>
            <a:tailEnd/>
          </a:ln>
          <a:effectLst/>
        </p:spPr>
      </p:pic>
      <p:sp>
        <p:nvSpPr>
          <p:cNvPr id="22" name="Rectangle 21"/>
          <p:cNvSpPr/>
          <p:nvPr/>
        </p:nvSpPr>
        <p:spPr>
          <a:xfrm>
            <a:off x="3959052" y="3898762"/>
            <a:ext cx="4863402" cy="272310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863594" y="3531158"/>
            <a:ext cx="4928717" cy="369332"/>
          </a:xfrm>
          <a:prstGeom prst="rect">
            <a:avLst/>
          </a:prstGeom>
          <a:noFill/>
        </p:spPr>
        <p:txBody>
          <a:bodyPr wrap="square" rtlCol="0">
            <a:spAutoFit/>
          </a:bodyPr>
          <a:lstStyle/>
          <a:p>
            <a:r>
              <a:rPr lang="en-US" dirty="0" smtClean="0">
                <a:solidFill>
                  <a:srgbClr val="C00000"/>
                </a:solidFill>
                <a:cs typeface="Times New Roman" pitchFamily="18" charset="0"/>
              </a:rPr>
              <a:t>Taken together with equations for </a:t>
            </a:r>
            <a:r>
              <a:rPr lang="en-US" i="1" dirty="0" err="1" smtClean="0">
                <a:solidFill>
                  <a:srgbClr val="C00000"/>
                </a:solidFill>
                <a:latin typeface="Cambria" pitchFamily="18" charset="0"/>
              </a:rPr>
              <a:t>g</a:t>
            </a:r>
            <a:r>
              <a:rPr lang="en-US" i="1" baseline="-25000" dirty="0" err="1" smtClean="0">
                <a:solidFill>
                  <a:srgbClr val="C00000"/>
                </a:solidFill>
                <a:latin typeface="Cambria" pitchFamily="18" charset="0"/>
              </a:rPr>
              <a:t>Na</a:t>
            </a:r>
            <a:r>
              <a:rPr lang="en-US" dirty="0" smtClean="0">
                <a:solidFill>
                  <a:srgbClr val="C00000"/>
                </a:solidFill>
                <a:cs typeface="Times New Roman" pitchFamily="18" charset="0"/>
              </a:rPr>
              <a:t> and </a:t>
            </a:r>
            <a:r>
              <a:rPr lang="en-US" i="1" dirty="0" err="1" smtClean="0">
                <a:solidFill>
                  <a:srgbClr val="C00000"/>
                </a:solidFill>
                <a:latin typeface="Cambria" pitchFamily="18" charset="0"/>
              </a:rPr>
              <a:t>g</a:t>
            </a:r>
            <a:r>
              <a:rPr lang="en-US" i="1" baseline="-25000" dirty="0" err="1" smtClean="0">
                <a:solidFill>
                  <a:srgbClr val="C00000"/>
                </a:solidFill>
                <a:latin typeface="Cambria" pitchFamily="18" charset="0"/>
              </a:rPr>
              <a:t>K</a:t>
            </a:r>
            <a:r>
              <a:rPr lang="en-US" i="1" dirty="0" smtClean="0">
                <a:solidFill>
                  <a:srgbClr val="C00000"/>
                </a:solidFill>
                <a:latin typeface="Cambria" pitchFamily="18" charset="0"/>
              </a:rPr>
              <a:t> …</a:t>
            </a:r>
            <a:endParaRPr lang="en-US" i="1" dirty="0" smtClean="0">
              <a:solidFill>
                <a:srgbClr val="C00000"/>
              </a:solidFill>
              <a:latin typeface="Cambria" pitchFamily="18" charset="0"/>
              <a:cs typeface="Times New Roman" pitchFamily="18" charset="0"/>
            </a:endParaRPr>
          </a:p>
        </p:txBody>
      </p:sp>
      <p:cxnSp>
        <p:nvCxnSpPr>
          <p:cNvPr id="16" name="Straight Connector 15"/>
          <p:cNvCxnSpPr/>
          <p:nvPr/>
        </p:nvCxnSpPr>
        <p:spPr>
          <a:xfrm>
            <a:off x="381000" y="762000"/>
            <a:ext cx="8305800" cy="0"/>
          </a:xfrm>
          <a:prstGeom prst="line">
            <a:avLst/>
          </a:prstGeom>
          <a:ln w="1905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29200" y="838200"/>
            <a:ext cx="3733800" cy="261610"/>
          </a:xfrm>
          <a:prstGeom prst="rect">
            <a:avLst/>
          </a:prstGeom>
          <a:noFill/>
        </p:spPr>
        <p:txBody>
          <a:bodyPr wrap="square" rtlCol="0">
            <a:spAutoFit/>
          </a:bodyPr>
          <a:lstStyle/>
          <a:p>
            <a:pPr algn="r"/>
            <a:r>
              <a:rPr lang="en-US" sz="1100" dirty="0" smtClean="0"/>
              <a:t>[Fig.  1] Hodgkin A.L. &amp; Huxley A.F. (1952) </a:t>
            </a:r>
            <a:r>
              <a:rPr lang="en-US" sz="1100" i="1" dirty="0" smtClean="0"/>
              <a:t>J. Physiol.</a:t>
            </a:r>
            <a:endParaRPr lang="en-US" sz="1100"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0998" y="228600"/>
            <a:ext cx="8763001" cy="461665"/>
          </a:xfrm>
          <a:prstGeom prst="rect">
            <a:avLst/>
          </a:prstGeom>
          <a:noFill/>
        </p:spPr>
        <p:txBody>
          <a:bodyPr wrap="square" rtlCol="0">
            <a:spAutoFit/>
          </a:bodyPr>
          <a:lstStyle/>
          <a:p>
            <a:r>
              <a:rPr lang="en-US" sz="2400" dirty="0" smtClean="0">
                <a:latin typeface="+mj-lt"/>
              </a:rPr>
              <a:t>How good is this model? – Predicting </a:t>
            </a:r>
            <a:r>
              <a:rPr lang="en-US" sz="2400" i="1" dirty="0" smtClean="0">
                <a:latin typeface="Cambria" pitchFamily="18" charset="0"/>
              </a:rPr>
              <a:t>I</a:t>
            </a:r>
            <a:r>
              <a:rPr lang="en-US" sz="2400" dirty="0" smtClean="0">
                <a:latin typeface="+mj-lt"/>
              </a:rPr>
              <a:t> during voltage-clamp</a:t>
            </a:r>
          </a:p>
        </p:txBody>
      </p:sp>
      <p:cxnSp>
        <p:nvCxnSpPr>
          <p:cNvPr id="16" name="Straight Connector 15"/>
          <p:cNvCxnSpPr/>
          <p:nvPr/>
        </p:nvCxnSpPr>
        <p:spPr>
          <a:xfrm>
            <a:off x="381000" y="762000"/>
            <a:ext cx="8305800" cy="0"/>
          </a:xfrm>
          <a:prstGeom prst="line">
            <a:avLst/>
          </a:prstGeom>
          <a:ln w="1905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29200" y="838200"/>
            <a:ext cx="3733800" cy="261610"/>
          </a:xfrm>
          <a:prstGeom prst="rect">
            <a:avLst/>
          </a:prstGeom>
          <a:noFill/>
        </p:spPr>
        <p:txBody>
          <a:bodyPr wrap="square" rtlCol="0">
            <a:spAutoFit/>
          </a:bodyPr>
          <a:lstStyle/>
          <a:p>
            <a:pPr algn="r"/>
            <a:r>
              <a:rPr lang="en-US" sz="1100" dirty="0" smtClean="0"/>
              <a:t>[Fig.  11] Hodgkin A.L. &amp; Huxley A.F. (1952) </a:t>
            </a:r>
            <a:r>
              <a:rPr lang="en-US" sz="1100" i="1" dirty="0" smtClean="0"/>
              <a:t>J. Physiol.</a:t>
            </a:r>
            <a:endParaRPr lang="en-US" sz="1100" i="1" dirty="0"/>
          </a:p>
        </p:txBody>
      </p:sp>
      <p:pic>
        <p:nvPicPr>
          <p:cNvPr id="19" name="Picture 3"/>
          <p:cNvPicPr>
            <a:picLocks noChangeAspect="1" noChangeArrowheads="1"/>
          </p:cNvPicPr>
          <p:nvPr/>
        </p:nvPicPr>
        <p:blipFill>
          <a:blip r:embed="rId2" cstate="print"/>
          <a:srcRect l="19375" t="30000" r="18125" b="7500"/>
          <a:stretch>
            <a:fillRect/>
          </a:stretch>
        </p:blipFill>
        <p:spPr bwMode="auto">
          <a:xfrm>
            <a:off x="584946" y="3428179"/>
            <a:ext cx="4298367" cy="3223776"/>
          </a:xfrm>
          <a:prstGeom prst="rect">
            <a:avLst/>
          </a:prstGeom>
          <a:noFill/>
          <a:ln w="9525">
            <a:noFill/>
            <a:miter lim="800000"/>
            <a:headEnd/>
            <a:tailEnd/>
          </a:ln>
          <a:effectLst/>
        </p:spPr>
      </p:pic>
      <p:pic>
        <p:nvPicPr>
          <p:cNvPr id="18" name="Picture 2"/>
          <p:cNvPicPr>
            <a:picLocks noChangeAspect="1" noChangeArrowheads="1"/>
          </p:cNvPicPr>
          <p:nvPr/>
        </p:nvPicPr>
        <p:blipFill>
          <a:blip r:embed="rId3" cstate="print"/>
          <a:srcRect l="21250" t="13333" r="20625" b="45833"/>
          <a:stretch>
            <a:fillRect/>
          </a:stretch>
        </p:blipFill>
        <p:spPr bwMode="auto">
          <a:xfrm>
            <a:off x="775406" y="1387011"/>
            <a:ext cx="3997483" cy="2106201"/>
          </a:xfrm>
          <a:prstGeom prst="rect">
            <a:avLst/>
          </a:prstGeom>
          <a:noFill/>
          <a:ln w="9525">
            <a:noFill/>
            <a:miter lim="800000"/>
            <a:headEnd/>
            <a:tailEnd/>
          </a:ln>
          <a:effectLst/>
        </p:spPr>
      </p:pic>
      <p:sp>
        <p:nvSpPr>
          <p:cNvPr id="21" name="TextBox 20"/>
          <p:cNvSpPr txBox="1"/>
          <p:nvPr/>
        </p:nvSpPr>
        <p:spPr>
          <a:xfrm>
            <a:off x="1003996" y="1030227"/>
            <a:ext cx="1397558" cy="369332"/>
          </a:xfrm>
          <a:prstGeom prst="rect">
            <a:avLst/>
          </a:prstGeom>
          <a:noFill/>
        </p:spPr>
        <p:txBody>
          <a:bodyPr wrap="square" rtlCol="0">
            <a:spAutoFit/>
          </a:bodyPr>
          <a:lstStyle/>
          <a:p>
            <a:r>
              <a:rPr lang="en-US" dirty="0" smtClean="0">
                <a:solidFill>
                  <a:srgbClr val="C00000"/>
                </a:solidFill>
                <a:latin typeface="+mj-lt"/>
                <a:cs typeface="Times New Roman" pitchFamily="18" charset="0"/>
              </a:rPr>
              <a:t>Theoretical</a:t>
            </a:r>
          </a:p>
        </p:txBody>
      </p:sp>
      <p:sp>
        <p:nvSpPr>
          <p:cNvPr id="24" name="TextBox 23"/>
          <p:cNvSpPr txBox="1"/>
          <p:nvPr/>
        </p:nvSpPr>
        <p:spPr>
          <a:xfrm>
            <a:off x="2774181" y="1030227"/>
            <a:ext cx="1908350" cy="369332"/>
          </a:xfrm>
          <a:prstGeom prst="rect">
            <a:avLst/>
          </a:prstGeom>
          <a:noFill/>
        </p:spPr>
        <p:txBody>
          <a:bodyPr wrap="square" rtlCol="0">
            <a:spAutoFit/>
          </a:bodyPr>
          <a:lstStyle/>
          <a:p>
            <a:r>
              <a:rPr lang="en-US" dirty="0" smtClean="0">
                <a:solidFill>
                  <a:srgbClr val="C00000"/>
                </a:solidFill>
                <a:latin typeface="+mj-lt"/>
                <a:cs typeface="Times New Roman" pitchFamily="18" charset="0"/>
              </a:rPr>
              <a:t>Experimental</a:t>
            </a:r>
          </a:p>
        </p:txBody>
      </p:sp>
      <p:cxnSp>
        <p:nvCxnSpPr>
          <p:cNvPr id="26" name="Straight Connector 25"/>
          <p:cNvCxnSpPr/>
          <p:nvPr/>
        </p:nvCxnSpPr>
        <p:spPr>
          <a:xfrm rot="5400000">
            <a:off x="-160782" y="3818373"/>
            <a:ext cx="5707463" cy="1588"/>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0998" y="228600"/>
            <a:ext cx="8763001" cy="461665"/>
          </a:xfrm>
          <a:prstGeom prst="rect">
            <a:avLst/>
          </a:prstGeom>
          <a:noFill/>
        </p:spPr>
        <p:txBody>
          <a:bodyPr wrap="square" rtlCol="0">
            <a:spAutoFit/>
          </a:bodyPr>
          <a:lstStyle/>
          <a:p>
            <a:r>
              <a:rPr lang="en-US" sz="2400" dirty="0" smtClean="0">
                <a:latin typeface="+mj-lt"/>
              </a:rPr>
              <a:t>How good is this model? – Predicting </a:t>
            </a:r>
            <a:r>
              <a:rPr lang="en-US" sz="2400" dirty="0" smtClean="0">
                <a:latin typeface="Cambria" pitchFamily="18" charset="0"/>
              </a:rPr>
              <a:t>membrane action potentials</a:t>
            </a:r>
            <a:endParaRPr lang="en-US" sz="2400" dirty="0" smtClean="0">
              <a:latin typeface="+mj-lt"/>
            </a:endParaRPr>
          </a:p>
        </p:txBody>
      </p:sp>
      <p:cxnSp>
        <p:nvCxnSpPr>
          <p:cNvPr id="16" name="Straight Connector 15"/>
          <p:cNvCxnSpPr/>
          <p:nvPr/>
        </p:nvCxnSpPr>
        <p:spPr>
          <a:xfrm>
            <a:off x="381000" y="762000"/>
            <a:ext cx="8305800" cy="0"/>
          </a:xfrm>
          <a:prstGeom prst="line">
            <a:avLst/>
          </a:prstGeom>
          <a:ln w="1905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29200" y="838200"/>
            <a:ext cx="3733800" cy="261610"/>
          </a:xfrm>
          <a:prstGeom prst="rect">
            <a:avLst/>
          </a:prstGeom>
          <a:noFill/>
        </p:spPr>
        <p:txBody>
          <a:bodyPr wrap="square" rtlCol="0">
            <a:spAutoFit/>
          </a:bodyPr>
          <a:lstStyle/>
          <a:p>
            <a:pPr algn="r"/>
            <a:r>
              <a:rPr lang="en-US" sz="1100" dirty="0" smtClean="0"/>
              <a:t>[Fig.  12] Hodgkin A.L. &amp; Huxley A.F. (1952) </a:t>
            </a:r>
            <a:r>
              <a:rPr lang="en-US" sz="1100" i="1" dirty="0" smtClean="0"/>
              <a:t>J. Physiol.</a:t>
            </a:r>
            <a:endParaRPr lang="en-US" sz="1100" i="1" dirty="0"/>
          </a:p>
        </p:txBody>
      </p:sp>
      <p:pic>
        <p:nvPicPr>
          <p:cNvPr id="10" name="Picture 2"/>
          <p:cNvPicPr>
            <a:picLocks noChangeAspect="1" noChangeArrowheads="1"/>
          </p:cNvPicPr>
          <p:nvPr/>
        </p:nvPicPr>
        <p:blipFill>
          <a:blip r:embed="rId2" cstate="print"/>
          <a:srcRect l="23125" t="17500" r="20625" b="25000"/>
          <a:stretch>
            <a:fillRect/>
          </a:stretch>
        </p:blipFill>
        <p:spPr bwMode="auto">
          <a:xfrm>
            <a:off x="688494" y="1818750"/>
            <a:ext cx="5396620" cy="4137409"/>
          </a:xfrm>
          <a:prstGeom prst="rect">
            <a:avLst/>
          </a:prstGeom>
          <a:noFill/>
          <a:ln w="9525">
            <a:noFill/>
            <a:miter lim="800000"/>
            <a:headEnd/>
            <a:tailEnd/>
          </a:ln>
          <a:effectLst/>
        </p:spPr>
      </p:pic>
      <p:sp>
        <p:nvSpPr>
          <p:cNvPr id="21" name="TextBox 20"/>
          <p:cNvSpPr txBox="1"/>
          <p:nvPr/>
        </p:nvSpPr>
        <p:spPr>
          <a:xfrm>
            <a:off x="272149" y="1592935"/>
            <a:ext cx="3546224" cy="369332"/>
          </a:xfrm>
          <a:prstGeom prst="rect">
            <a:avLst/>
          </a:prstGeom>
          <a:noFill/>
        </p:spPr>
        <p:txBody>
          <a:bodyPr wrap="square" rtlCol="0">
            <a:spAutoFit/>
          </a:bodyPr>
          <a:lstStyle/>
          <a:p>
            <a:r>
              <a:rPr lang="en-US" dirty="0" smtClean="0">
                <a:solidFill>
                  <a:srgbClr val="C00000"/>
                </a:solidFill>
                <a:latin typeface="+mj-lt"/>
                <a:cs typeface="Times New Roman" pitchFamily="18" charset="0"/>
              </a:rPr>
              <a:t>Theoretical</a:t>
            </a:r>
          </a:p>
        </p:txBody>
      </p:sp>
      <p:sp>
        <p:nvSpPr>
          <p:cNvPr id="24" name="TextBox 23"/>
          <p:cNvSpPr txBox="1"/>
          <p:nvPr/>
        </p:nvSpPr>
        <p:spPr>
          <a:xfrm>
            <a:off x="272149" y="3582507"/>
            <a:ext cx="1908350" cy="369332"/>
          </a:xfrm>
          <a:prstGeom prst="rect">
            <a:avLst/>
          </a:prstGeom>
          <a:noFill/>
        </p:spPr>
        <p:txBody>
          <a:bodyPr wrap="square" rtlCol="0">
            <a:spAutoFit/>
          </a:bodyPr>
          <a:lstStyle/>
          <a:p>
            <a:r>
              <a:rPr lang="en-US" dirty="0" smtClean="0">
                <a:solidFill>
                  <a:srgbClr val="C00000"/>
                </a:solidFill>
                <a:latin typeface="+mj-lt"/>
                <a:cs typeface="Times New Roman" pitchFamily="18" charset="0"/>
              </a:rPr>
              <a:t>Experimental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0998" y="228600"/>
            <a:ext cx="8763001" cy="461665"/>
          </a:xfrm>
          <a:prstGeom prst="rect">
            <a:avLst/>
          </a:prstGeom>
          <a:noFill/>
        </p:spPr>
        <p:txBody>
          <a:bodyPr wrap="square" rtlCol="0">
            <a:spAutoFit/>
          </a:bodyPr>
          <a:lstStyle/>
          <a:p>
            <a:r>
              <a:rPr lang="en-US" sz="2400" dirty="0" smtClean="0">
                <a:latin typeface="+mj-lt"/>
              </a:rPr>
              <a:t>How good is this model? – Predicting </a:t>
            </a:r>
            <a:r>
              <a:rPr lang="en-US" sz="2400" dirty="0" smtClean="0">
                <a:latin typeface="Cambria" pitchFamily="18" charset="0"/>
              </a:rPr>
              <a:t>membrane action potentials</a:t>
            </a:r>
            <a:endParaRPr lang="en-US" sz="2400" dirty="0" smtClean="0">
              <a:latin typeface="+mj-lt"/>
            </a:endParaRPr>
          </a:p>
        </p:txBody>
      </p:sp>
      <p:cxnSp>
        <p:nvCxnSpPr>
          <p:cNvPr id="16" name="Straight Connector 15"/>
          <p:cNvCxnSpPr/>
          <p:nvPr/>
        </p:nvCxnSpPr>
        <p:spPr>
          <a:xfrm>
            <a:off x="381000" y="762000"/>
            <a:ext cx="8305800" cy="0"/>
          </a:xfrm>
          <a:prstGeom prst="line">
            <a:avLst/>
          </a:prstGeom>
          <a:ln w="1905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29200" y="838200"/>
            <a:ext cx="3733800" cy="261610"/>
          </a:xfrm>
          <a:prstGeom prst="rect">
            <a:avLst/>
          </a:prstGeom>
          <a:noFill/>
        </p:spPr>
        <p:txBody>
          <a:bodyPr wrap="square" rtlCol="0">
            <a:spAutoFit/>
          </a:bodyPr>
          <a:lstStyle/>
          <a:p>
            <a:pPr algn="r"/>
            <a:r>
              <a:rPr lang="en-US" sz="1100" dirty="0" smtClean="0"/>
              <a:t>[Fig.  12] Hodgkin A.L. &amp; Huxley A.F. (1952) </a:t>
            </a:r>
            <a:r>
              <a:rPr lang="en-US" sz="1100" i="1" dirty="0" smtClean="0"/>
              <a:t>J. Physiol.</a:t>
            </a:r>
            <a:endParaRPr lang="en-US" sz="1100" i="1" dirty="0"/>
          </a:p>
        </p:txBody>
      </p:sp>
      <p:pic>
        <p:nvPicPr>
          <p:cNvPr id="10" name="Picture 2"/>
          <p:cNvPicPr>
            <a:picLocks noChangeAspect="1" noChangeArrowheads="1"/>
          </p:cNvPicPr>
          <p:nvPr/>
        </p:nvPicPr>
        <p:blipFill>
          <a:blip r:embed="rId2" cstate="print"/>
          <a:srcRect l="23125" t="17500" r="20625" b="25000"/>
          <a:stretch>
            <a:fillRect/>
          </a:stretch>
        </p:blipFill>
        <p:spPr bwMode="auto">
          <a:xfrm>
            <a:off x="688494" y="1818750"/>
            <a:ext cx="5396620" cy="4137409"/>
          </a:xfrm>
          <a:prstGeom prst="rect">
            <a:avLst/>
          </a:prstGeom>
          <a:noFill/>
          <a:ln w="9525">
            <a:noFill/>
            <a:miter lim="800000"/>
            <a:headEnd/>
            <a:tailEnd/>
          </a:ln>
          <a:effectLst/>
        </p:spPr>
      </p:pic>
      <p:sp>
        <p:nvSpPr>
          <p:cNvPr id="21" name="TextBox 20"/>
          <p:cNvSpPr txBox="1"/>
          <p:nvPr/>
        </p:nvSpPr>
        <p:spPr>
          <a:xfrm>
            <a:off x="272149" y="1592935"/>
            <a:ext cx="3546224" cy="369332"/>
          </a:xfrm>
          <a:prstGeom prst="rect">
            <a:avLst/>
          </a:prstGeom>
          <a:noFill/>
        </p:spPr>
        <p:txBody>
          <a:bodyPr wrap="square" rtlCol="0">
            <a:spAutoFit/>
          </a:bodyPr>
          <a:lstStyle/>
          <a:p>
            <a:r>
              <a:rPr lang="en-US" dirty="0" smtClean="0">
                <a:solidFill>
                  <a:srgbClr val="C00000"/>
                </a:solidFill>
                <a:latin typeface="+mj-lt"/>
                <a:cs typeface="Times New Roman" pitchFamily="18" charset="0"/>
              </a:rPr>
              <a:t>Theoretical</a:t>
            </a:r>
          </a:p>
        </p:txBody>
      </p:sp>
      <p:sp>
        <p:nvSpPr>
          <p:cNvPr id="24" name="TextBox 23"/>
          <p:cNvSpPr txBox="1"/>
          <p:nvPr/>
        </p:nvSpPr>
        <p:spPr>
          <a:xfrm>
            <a:off x="272149" y="3582507"/>
            <a:ext cx="1908350" cy="369332"/>
          </a:xfrm>
          <a:prstGeom prst="rect">
            <a:avLst/>
          </a:prstGeom>
          <a:noFill/>
        </p:spPr>
        <p:txBody>
          <a:bodyPr wrap="square" rtlCol="0">
            <a:spAutoFit/>
          </a:bodyPr>
          <a:lstStyle/>
          <a:p>
            <a:r>
              <a:rPr lang="en-US" dirty="0" smtClean="0">
                <a:solidFill>
                  <a:srgbClr val="C00000"/>
                </a:solidFill>
                <a:latin typeface="+mj-lt"/>
                <a:cs typeface="Times New Roman" pitchFamily="18" charset="0"/>
              </a:rPr>
              <a:t>Experimental</a:t>
            </a:r>
          </a:p>
        </p:txBody>
      </p:sp>
      <p:sp>
        <p:nvSpPr>
          <p:cNvPr id="8" name="Oval 7"/>
          <p:cNvSpPr/>
          <p:nvPr/>
        </p:nvSpPr>
        <p:spPr>
          <a:xfrm>
            <a:off x="1376624" y="2039816"/>
            <a:ext cx="442128" cy="462224"/>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255666" y="2803490"/>
            <a:ext cx="684965" cy="624674"/>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153696" y="1899138"/>
            <a:ext cx="442128" cy="385188"/>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278284" y="2539158"/>
            <a:ext cx="419512" cy="369332"/>
          </a:xfrm>
          <a:prstGeom prst="rect">
            <a:avLst/>
          </a:prstGeom>
          <a:noFill/>
        </p:spPr>
        <p:txBody>
          <a:bodyPr wrap="square" rtlCol="0">
            <a:spAutoFit/>
          </a:bodyPr>
          <a:lstStyle/>
          <a:p>
            <a:r>
              <a:rPr lang="en-US" dirty="0" smtClean="0">
                <a:solidFill>
                  <a:srgbClr val="C00000"/>
                </a:solidFill>
                <a:latin typeface="+mj-lt"/>
                <a:cs typeface="Times New Roman" pitchFamily="18" charset="0"/>
              </a:rPr>
              <a:t>3</a:t>
            </a:r>
          </a:p>
        </p:txBody>
      </p:sp>
      <p:sp>
        <p:nvSpPr>
          <p:cNvPr id="13" name="TextBox 12"/>
          <p:cNvSpPr txBox="1"/>
          <p:nvPr/>
        </p:nvSpPr>
        <p:spPr>
          <a:xfrm>
            <a:off x="1983719" y="1637882"/>
            <a:ext cx="488176" cy="369332"/>
          </a:xfrm>
          <a:prstGeom prst="rect">
            <a:avLst/>
          </a:prstGeom>
          <a:noFill/>
        </p:spPr>
        <p:txBody>
          <a:bodyPr wrap="square" rtlCol="0">
            <a:spAutoFit/>
          </a:bodyPr>
          <a:lstStyle/>
          <a:p>
            <a:r>
              <a:rPr lang="en-US" dirty="0" smtClean="0">
                <a:solidFill>
                  <a:srgbClr val="C00000"/>
                </a:solidFill>
                <a:latin typeface="+mj-lt"/>
                <a:cs typeface="Times New Roman" pitchFamily="18" charset="0"/>
              </a:rPr>
              <a:t>2</a:t>
            </a:r>
          </a:p>
        </p:txBody>
      </p:sp>
      <p:sp>
        <p:nvSpPr>
          <p:cNvPr id="14" name="TextBox 13"/>
          <p:cNvSpPr txBox="1"/>
          <p:nvPr/>
        </p:nvSpPr>
        <p:spPr>
          <a:xfrm>
            <a:off x="1238466" y="1795580"/>
            <a:ext cx="419512" cy="369332"/>
          </a:xfrm>
          <a:prstGeom prst="rect">
            <a:avLst/>
          </a:prstGeom>
          <a:noFill/>
        </p:spPr>
        <p:txBody>
          <a:bodyPr wrap="square" rtlCol="0">
            <a:spAutoFit/>
          </a:bodyPr>
          <a:lstStyle/>
          <a:p>
            <a:r>
              <a:rPr lang="en-US" dirty="0" smtClean="0">
                <a:solidFill>
                  <a:srgbClr val="C00000"/>
                </a:solidFill>
                <a:latin typeface="+mj-lt"/>
                <a:cs typeface="Times New Roman" pitchFamily="18" charset="0"/>
              </a:rPr>
              <a:t>1</a:t>
            </a:r>
          </a:p>
        </p:txBody>
      </p:sp>
      <p:sp>
        <p:nvSpPr>
          <p:cNvPr id="15" name="Oval 14"/>
          <p:cNvSpPr/>
          <p:nvPr/>
        </p:nvSpPr>
        <p:spPr>
          <a:xfrm>
            <a:off x="3739661" y="3305908"/>
            <a:ext cx="684965" cy="445478"/>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74262" y="3033201"/>
            <a:ext cx="419512" cy="369332"/>
          </a:xfrm>
          <a:prstGeom prst="rect">
            <a:avLst/>
          </a:prstGeom>
          <a:noFill/>
        </p:spPr>
        <p:txBody>
          <a:bodyPr wrap="square" rtlCol="0">
            <a:spAutoFit/>
          </a:bodyPr>
          <a:lstStyle/>
          <a:p>
            <a:r>
              <a:rPr lang="en-US" dirty="0" smtClean="0">
                <a:solidFill>
                  <a:srgbClr val="C00000"/>
                </a:solidFill>
                <a:latin typeface="+mj-lt"/>
                <a:cs typeface="Times New Roman" pitchFamily="18" charset="0"/>
              </a:rPr>
              <a:t>4</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0998" y="228600"/>
            <a:ext cx="8763001" cy="461665"/>
          </a:xfrm>
          <a:prstGeom prst="rect">
            <a:avLst/>
          </a:prstGeom>
          <a:noFill/>
        </p:spPr>
        <p:txBody>
          <a:bodyPr wrap="square" rtlCol="0">
            <a:spAutoFit/>
          </a:bodyPr>
          <a:lstStyle/>
          <a:p>
            <a:r>
              <a:rPr lang="en-US" sz="2400" dirty="0" smtClean="0">
                <a:latin typeface="+mj-lt"/>
              </a:rPr>
              <a:t>Extending the model to propagated action potentials…</a:t>
            </a:r>
          </a:p>
        </p:txBody>
      </p:sp>
      <p:cxnSp>
        <p:nvCxnSpPr>
          <p:cNvPr id="16" name="Straight Connector 15"/>
          <p:cNvCxnSpPr/>
          <p:nvPr/>
        </p:nvCxnSpPr>
        <p:spPr>
          <a:xfrm>
            <a:off x="381000" y="762000"/>
            <a:ext cx="8305800" cy="0"/>
          </a:xfrm>
          <a:prstGeom prst="line">
            <a:avLst/>
          </a:prstGeom>
          <a:ln w="1905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29200" y="838200"/>
            <a:ext cx="3733800" cy="261610"/>
          </a:xfrm>
          <a:prstGeom prst="rect">
            <a:avLst/>
          </a:prstGeom>
          <a:noFill/>
        </p:spPr>
        <p:txBody>
          <a:bodyPr wrap="square" rtlCol="0">
            <a:spAutoFit/>
          </a:bodyPr>
          <a:lstStyle/>
          <a:p>
            <a:pPr algn="r"/>
            <a:r>
              <a:rPr lang="en-US" sz="1100" dirty="0" smtClean="0"/>
              <a:t>[Fig.  15] Hodgkin A.L. &amp; Huxley A.F. (1952) </a:t>
            </a:r>
            <a:r>
              <a:rPr lang="en-US" sz="1100" i="1" dirty="0" smtClean="0"/>
              <a:t>J. Physiol.</a:t>
            </a:r>
            <a:endParaRPr lang="en-US" sz="1100" i="1" dirty="0"/>
          </a:p>
        </p:txBody>
      </p:sp>
      <p:pic>
        <p:nvPicPr>
          <p:cNvPr id="3075" name="Picture 3"/>
          <p:cNvPicPr>
            <a:picLocks noChangeAspect="1" noChangeArrowheads="1"/>
          </p:cNvPicPr>
          <p:nvPr/>
        </p:nvPicPr>
        <p:blipFill>
          <a:blip r:embed="rId2"/>
          <a:srcRect/>
          <a:stretch>
            <a:fillRect/>
          </a:stretch>
        </p:blipFill>
        <p:spPr bwMode="auto">
          <a:xfrm>
            <a:off x="490647" y="1145524"/>
            <a:ext cx="4029175" cy="590862"/>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588143" y="1781617"/>
            <a:ext cx="5990336" cy="578291"/>
          </a:xfrm>
          <a:prstGeom prst="rect">
            <a:avLst/>
          </a:prstGeom>
          <a:noFill/>
          <a:ln w="9525">
            <a:noFill/>
            <a:miter lim="800000"/>
            <a:headEnd/>
            <a:tailEnd/>
          </a:ln>
          <a:effectLst/>
        </p:spPr>
      </p:pic>
      <p:pic>
        <p:nvPicPr>
          <p:cNvPr id="3077" name="Picture 5"/>
          <p:cNvPicPr>
            <a:picLocks noChangeAspect="1" noChangeArrowheads="1"/>
          </p:cNvPicPr>
          <p:nvPr/>
        </p:nvPicPr>
        <p:blipFill>
          <a:blip r:embed="rId4"/>
          <a:srcRect/>
          <a:stretch>
            <a:fillRect/>
          </a:stretch>
        </p:blipFill>
        <p:spPr bwMode="auto">
          <a:xfrm>
            <a:off x="578079" y="2381472"/>
            <a:ext cx="1263439" cy="590862"/>
          </a:xfrm>
          <a:prstGeom prst="rect">
            <a:avLst/>
          </a:prstGeom>
          <a:noFill/>
          <a:ln w="9525">
            <a:noFill/>
            <a:miter lim="800000"/>
            <a:headEnd/>
            <a:tailEnd/>
          </a:ln>
          <a:effectLst/>
        </p:spPr>
      </p:pic>
      <p:pic>
        <p:nvPicPr>
          <p:cNvPr id="3078" name="Picture 6"/>
          <p:cNvPicPr>
            <a:picLocks noChangeAspect="1" noChangeArrowheads="1"/>
          </p:cNvPicPr>
          <p:nvPr/>
        </p:nvPicPr>
        <p:blipFill>
          <a:blip r:embed="rId5"/>
          <a:srcRect/>
          <a:stretch>
            <a:fillRect/>
          </a:stretch>
        </p:blipFill>
        <p:spPr bwMode="auto">
          <a:xfrm>
            <a:off x="607560" y="3076945"/>
            <a:ext cx="6229191" cy="540576"/>
          </a:xfrm>
          <a:prstGeom prst="rect">
            <a:avLst/>
          </a:prstGeom>
          <a:noFill/>
          <a:ln w="9525">
            <a:noFill/>
            <a:miter lim="800000"/>
            <a:headEnd/>
            <a:tailEnd/>
          </a:ln>
          <a:effectLst/>
        </p:spPr>
      </p:pic>
      <p:pic>
        <p:nvPicPr>
          <p:cNvPr id="22" name="Picture 2"/>
          <p:cNvPicPr>
            <a:picLocks noChangeAspect="1" noChangeArrowheads="1"/>
          </p:cNvPicPr>
          <p:nvPr/>
        </p:nvPicPr>
        <p:blipFill>
          <a:blip r:embed="rId6" cstate="print"/>
          <a:srcRect l="18750" t="39167" r="17500" b="22500"/>
          <a:stretch>
            <a:fillRect/>
          </a:stretch>
        </p:blipFill>
        <p:spPr bwMode="auto">
          <a:xfrm>
            <a:off x="577780" y="3897479"/>
            <a:ext cx="5833067" cy="2630599"/>
          </a:xfrm>
          <a:prstGeom prst="rect">
            <a:avLst/>
          </a:prstGeom>
          <a:noFill/>
          <a:ln w="9525">
            <a:noFill/>
            <a:miter lim="800000"/>
            <a:headEnd/>
            <a:tailEnd/>
          </a:ln>
          <a:effectLst/>
        </p:spPr>
      </p:pic>
      <p:sp>
        <p:nvSpPr>
          <p:cNvPr id="23" name="TextBox 22"/>
          <p:cNvSpPr txBox="1"/>
          <p:nvPr/>
        </p:nvSpPr>
        <p:spPr>
          <a:xfrm>
            <a:off x="471435" y="3681885"/>
            <a:ext cx="1397558" cy="369332"/>
          </a:xfrm>
          <a:prstGeom prst="rect">
            <a:avLst/>
          </a:prstGeom>
          <a:noFill/>
        </p:spPr>
        <p:txBody>
          <a:bodyPr wrap="square" rtlCol="0">
            <a:spAutoFit/>
          </a:bodyPr>
          <a:lstStyle/>
          <a:p>
            <a:r>
              <a:rPr lang="en-US" dirty="0" smtClean="0">
                <a:solidFill>
                  <a:srgbClr val="C00000"/>
                </a:solidFill>
                <a:latin typeface="+mj-lt"/>
                <a:cs typeface="Times New Roman" pitchFamily="18" charset="0"/>
              </a:rPr>
              <a:t>Theoretical</a:t>
            </a:r>
          </a:p>
        </p:txBody>
      </p:sp>
      <p:sp>
        <p:nvSpPr>
          <p:cNvPr id="25" name="TextBox 24"/>
          <p:cNvSpPr txBox="1"/>
          <p:nvPr/>
        </p:nvSpPr>
        <p:spPr>
          <a:xfrm>
            <a:off x="442967" y="4949652"/>
            <a:ext cx="1908350" cy="369332"/>
          </a:xfrm>
          <a:prstGeom prst="rect">
            <a:avLst/>
          </a:prstGeom>
          <a:noFill/>
        </p:spPr>
        <p:txBody>
          <a:bodyPr wrap="square" rtlCol="0">
            <a:spAutoFit/>
          </a:bodyPr>
          <a:lstStyle/>
          <a:p>
            <a:r>
              <a:rPr lang="en-US" dirty="0" smtClean="0">
                <a:solidFill>
                  <a:srgbClr val="C00000"/>
                </a:solidFill>
                <a:latin typeface="+mj-lt"/>
                <a:cs typeface="Times New Roman" pitchFamily="18" charset="0"/>
              </a:rPr>
              <a:t>Experimental</a:t>
            </a:r>
          </a:p>
        </p:txBody>
      </p:sp>
      <p:pic>
        <p:nvPicPr>
          <p:cNvPr id="3079" name="Picture 7"/>
          <p:cNvPicPr>
            <a:picLocks noChangeAspect="1" noChangeArrowheads="1"/>
          </p:cNvPicPr>
          <p:nvPr/>
        </p:nvPicPr>
        <p:blipFill>
          <a:blip r:embed="rId7"/>
          <a:srcRect/>
          <a:stretch>
            <a:fillRect/>
          </a:stretch>
        </p:blipFill>
        <p:spPr bwMode="auto">
          <a:xfrm>
            <a:off x="1678073" y="3663182"/>
            <a:ext cx="1589419" cy="406454"/>
          </a:xfrm>
          <a:prstGeom prst="rect">
            <a:avLst/>
          </a:prstGeom>
          <a:noFill/>
          <a:ln w="9525">
            <a:noFill/>
            <a:miter lim="800000"/>
            <a:headEnd/>
            <a:tailEnd/>
          </a:ln>
          <a:effectLst/>
        </p:spPr>
      </p:pic>
      <p:sp>
        <p:nvSpPr>
          <p:cNvPr id="26" name="TextBox 25"/>
          <p:cNvSpPr txBox="1"/>
          <p:nvPr/>
        </p:nvSpPr>
        <p:spPr>
          <a:xfrm>
            <a:off x="3200405" y="3681885"/>
            <a:ext cx="1251015" cy="369332"/>
          </a:xfrm>
          <a:prstGeom prst="rect">
            <a:avLst/>
          </a:prstGeom>
          <a:noFill/>
        </p:spPr>
        <p:txBody>
          <a:bodyPr wrap="square" rtlCol="0">
            <a:spAutoFit/>
          </a:bodyPr>
          <a:lstStyle/>
          <a:p>
            <a:r>
              <a:rPr lang="en-US" dirty="0" smtClean="0"/>
              <a:t>≈</a:t>
            </a:r>
            <a:r>
              <a:rPr lang="en-US" b="1" dirty="0" smtClean="0">
                <a:cs typeface="Times New Roman" pitchFamily="18" charset="0"/>
              </a:rPr>
              <a:t> </a:t>
            </a:r>
            <a:r>
              <a:rPr lang="en-US" dirty="0" smtClean="0">
                <a:solidFill>
                  <a:srgbClr val="C00000"/>
                </a:solidFill>
                <a:cs typeface="Times New Roman" pitchFamily="18" charset="0"/>
              </a:rPr>
              <a:t>18.8 m/s</a:t>
            </a:r>
            <a:endParaRPr lang="en-US" i="1" dirty="0" smtClean="0">
              <a:solidFill>
                <a:srgbClr val="C00000"/>
              </a:solidFill>
              <a:latin typeface="Cambria" pitchFamily="18" charset="0"/>
              <a:cs typeface="Times New Roman" pitchFamily="18" charset="0"/>
            </a:endParaRPr>
          </a:p>
        </p:txBody>
      </p:sp>
      <p:sp>
        <p:nvSpPr>
          <p:cNvPr id="27" name="TextBox 26"/>
          <p:cNvSpPr txBox="1"/>
          <p:nvPr/>
        </p:nvSpPr>
        <p:spPr>
          <a:xfrm>
            <a:off x="2157049" y="4949652"/>
            <a:ext cx="1251015" cy="369332"/>
          </a:xfrm>
          <a:prstGeom prst="rect">
            <a:avLst/>
          </a:prstGeom>
          <a:noFill/>
        </p:spPr>
        <p:txBody>
          <a:bodyPr wrap="square" rtlCol="0">
            <a:spAutoFit/>
          </a:bodyPr>
          <a:lstStyle/>
          <a:p>
            <a:r>
              <a:rPr lang="en-US" dirty="0" smtClean="0">
                <a:solidFill>
                  <a:srgbClr val="C00000"/>
                </a:solidFill>
                <a:cs typeface="Times New Roman" pitchFamily="18" charset="0"/>
              </a:rPr>
              <a:t>21.2 m/s</a:t>
            </a:r>
            <a:endParaRPr lang="en-US" i="1" dirty="0" smtClean="0">
              <a:solidFill>
                <a:srgbClr val="C00000"/>
              </a:solidFill>
              <a:latin typeface="Cambria" pitchFamily="18" charset="0"/>
              <a:cs typeface="Times New Roman" pitchFamily="18" charset="0"/>
            </a:endParaRPr>
          </a:p>
        </p:txBody>
      </p:sp>
      <p:pic>
        <p:nvPicPr>
          <p:cNvPr id="28" name="Picture 7"/>
          <p:cNvPicPr>
            <a:picLocks noChangeAspect="1" noChangeArrowheads="1"/>
          </p:cNvPicPr>
          <p:nvPr/>
        </p:nvPicPr>
        <p:blipFill>
          <a:blip r:embed="rId7"/>
          <a:srcRect l="6217" t="17992" r="76082" b="15258"/>
          <a:stretch>
            <a:fillRect/>
          </a:stretch>
        </p:blipFill>
        <p:spPr bwMode="auto">
          <a:xfrm>
            <a:off x="1939332" y="5004079"/>
            <a:ext cx="281354" cy="2713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0998" y="228600"/>
            <a:ext cx="8763001" cy="461665"/>
          </a:xfrm>
          <a:prstGeom prst="rect">
            <a:avLst/>
          </a:prstGeom>
          <a:noFill/>
        </p:spPr>
        <p:txBody>
          <a:bodyPr wrap="square" rtlCol="0">
            <a:spAutoFit/>
          </a:bodyPr>
          <a:lstStyle/>
          <a:p>
            <a:r>
              <a:rPr lang="en-US" sz="2400" dirty="0" smtClean="0">
                <a:latin typeface="+mj-lt"/>
              </a:rPr>
              <a:t>What can the model tell us about … ionic </a:t>
            </a:r>
            <a:r>
              <a:rPr lang="en-US" sz="2400" i="1" dirty="0" smtClean="0">
                <a:latin typeface="Cambria" pitchFamily="18" charset="0"/>
              </a:rPr>
              <a:t>g</a:t>
            </a:r>
            <a:r>
              <a:rPr lang="en-US" sz="2400" dirty="0" smtClean="0">
                <a:latin typeface="+mj-lt"/>
              </a:rPr>
              <a:t> and </a:t>
            </a:r>
            <a:r>
              <a:rPr lang="en-US" sz="2400" i="1" dirty="0" smtClean="0">
                <a:latin typeface="Cambria" pitchFamily="18" charset="0"/>
              </a:rPr>
              <a:t>I</a:t>
            </a:r>
            <a:r>
              <a:rPr lang="en-US" sz="2400" dirty="0" smtClean="0">
                <a:latin typeface="+mj-lt"/>
              </a:rPr>
              <a:t> during an AP?</a:t>
            </a:r>
          </a:p>
        </p:txBody>
      </p:sp>
      <p:cxnSp>
        <p:nvCxnSpPr>
          <p:cNvPr id="16" name="Straight Connector 15"/>
          <p:cNvCxnSpPr/>
          <p:nvPr/>
        </p:nvCxnSpPr>
        <p:spPr>
          <a:xfrm>
            <a:off x="381000" y="762000"/>
            <a:ext cx="8305800" cy="0"/>
          </a:xfrm>
          <a:prstGeom prst="line">
            <a:avLst/>
          </a:prstGeom>
          <a:ln w="1905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29200" y="838200"/>
            <a:ext cx="3733800" cy="261610"/>
          </a:xfrm>
          <a:prstGeom prst="rect">
            <a:avLst/>
          </a:prstGeom>
          <a:noFill/>
        </p:spPr>
        <p:txBody>
          <a:bodyPr wrap="square" rtlCol="0">
            <a:spAutoFit/>
          </a:bodyPr>
          <a:lstStyle/>
          <a:p>
            <a:pPr algn="r"/>
            <a:r>
              <a:rPr lang="en-US" sz="1100" dirty="0" smtClean="0"/>
              <a:t>[Fig.  17, 18] Hodgkin A.L. &amp; Huxley A.F. (1952) </a:t>
            </a:r>
            <a:r>
              <a:rPr lang="en-US" sz="1100" i="1" dirty="0" smtClean="0"/>
              <a:t>J. Physiol.</a:t>
            </a:r>
            <a:endParaRPr lang="en-US" sz="1100" i="1" dirty="0"/>
          </a:p>
        </p:txBody>
      </p:sp>
      <p:pic>
        <p:nvPicPr>
          <p:cNvPr id="29" name="Picture 2"/>
          <p:cNvPicPr>
            <a:picLocks noChangeAspect="1" noChangeArrowheads="1"/>
          </p:cNvPicPr>
          <p:nvPr/>
        </p:nvPicPr>
        <p:blipFill>
          <a:blip r:embed="rId2" cstate="print"/>
          <a:srcRect l="21875" t="30833" r="20000" b="32500"/>
          <a:stretch>
            <a:fillRect/>
          </a:stretch>
        </p:blipFill>
        <p:spPr bwMode="auto">
          <a:xfrm>
            <a:off x="247021" y="1472069"/>
            <a:ext cx="5107874" cy="2416629"/>
          </a:xfrm>
          <a:prstGeom prst="rect">
            <a:avLst/>
          </a:prstGeom>
          <a:noFill/>
          <a:ln w="9525">
            <a:noFill/>
            <a:miter lim="800000"/>
            <a:headEnd/>
            <a:tailEnd/>
          </a:ln>
          <a:effectLst/>
        </p:spPr>
      </p:pic>
      <p:pic>
        <p:nvPicPr>
          <p:cNvPr id="30" name="Picture 2"/>
          <p:cNvPicPr>
            <a:picLocks noChangeAspect="1" noChangeArrowheads="1"/>
          </p:cNvPicPr>
          <p:nvPr/>
        </p:nvPicPr>
        <p:blipFill>
          <a:blip r:embed="rId3" cstate="print"/>
          <a:srcRect l="33750" t="28333" r="32500" b="10833"/>
          <a:stretch>
            <a:fillRect/>
          </a:stretch>
        </p:blipFill>
        <p:spPr bwMode="auto">
          <a:xfrm>
            <a:off x="5268591" y="1426864"/>
            <a:ext cx="3731380" cy="5044273"/>
          </a:xfrm>
          <a:prstGeom prst="rect">
            <a:avLst/>
          </a:prstGeom>
          <a:noFill/>
          <a:ln w="9525">
            <a:noFill/>
            <a:miter lim="800000"/>
            <a:headEnd/>
            <a:tailEnd/>
          </a:ln>
          <a:effectLst/>
        </p:spPr>
      </p:pic>
      <p:sp>
        <p:nvSpPr>
          <p:cNvPr id="31" name="TextBox 30"/>
          <p:cNvSpPr txBox="1"/>
          <p:nvPr/>
        </p:nvSpPr>
        <p:spPr>
          <a:xfrm>
            <a:off x="330758" y="1139652"/>
            <a:ext cx="2181330" cy="369332"/>
          </a:xfrm>
          <a:prstGeom prst="rect">
            <a:avLst/>
          </a:prstGeom>
          <a:noFill/>
        </p:spPr>
        <p:txBody>
          <a:bodyPr wrap="square" rtlCol="0">
            <a:spAutoFit/>
          </a:bodyPr>
          <a:lstStyle/>
          <a:p>
            <a:r>
              <a:rPr lang="en-US" dirty="0" smtClean="0">
                <a:latin typeface="+mj-lt"/>
                <a:cs typeface="Times New Roman" pitchFamily="18" charset="0"/>
              </a:rPr>
              <a:t>Conductance ( </a:t>
            </a:r>
            <a:r>
              <a:rPr lang="en-US" i="1" dirty="0" smtClean="0">
                <a:latin typeface="Cambria" pitchFamily="18" charset="0"/>
                <a:cs typeface="Times New Roman" pitchFamily="18" charset="0"/>
              </a:rPr>
              <a:t>g </a:t>
            </a:r>
            <a:r>
              <a:rPr lang="en-US" dirty="0" smtClean="0">
                <a:latin typeface="+mj-lt"/>
                <a:cs typeface="Times New Roman" pitchFamily="18" charset="0"/>
              </a:rPr>
              <a:t>)</a:t>
            </a:r>
          </a:p>
        </p:txBody>
      </p:sp>
      <p:sp>
        <p:nvSpPr>
          <p:cNvPr id="32" name="TextBox 31"/>
          <p:cNvSpPr txBox="1"/>
          <p:nvPr/>
        </p:nvSpPr>
        <p:spPr>
          <a:xfrm>
            <a:off x="5537479" y="1139652"/>
            <a:ext cx="2181330" cy="369332"/>
          </a:xfrm>
          <a:prstGeom prst="rect">
            <a:avLst/>
          </a:prstGeom>
          <a:noFill/>
        </p:spPr>
        <p:txBody>
          <a:bodyPr wrap="square" rtlCol="0">
            <a:spAutoFit/>
          </a:bodyPr>
          <a:lstStyle/>
          <a:p>
            <a:r>
              <a:rPr lang="en-US" dirty="0" smtClean="0">
                <a:latin typeface="+mj-lt"/>
                <a:cs typeface="Times New Roman" pitchFamily="18" charset="0"/>
              </a:rPr>
              <a:t>Current ( </a:t>
            </a:r>
            <a:r>
              <a:rPr lang="en-US" i="1" dirty="0" smtClean="0">
                <a:latin typeface="Cambria" pitchFamily="18" charset="0"/>
                <a:cs typeface="Times New Roman" pitchFamily="18" charset="0"/>
              </a:rPr>
              <a:t>I </a:t>
            </a:r>
            <a:r>
              <a:rPr lang="en-US" dirty="0" smtClean="0">
                <a:latin typeface="+mj-lt"/>
                <a:cs typeface="Times New Roman" pitchFamily="18" charset="0"/>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0998" y="228600"/>
            <a:ext cx="8763001" cy="461665"/>
          </a:xfrm>
          <a:prstGeom prst="rect">
            <a:avLst/>
          </a:prstGeom>
          <a:noFill/>
        </p:spPr>
        <p:txBody>
          <a:bodyPr wrap="square" rtlCol="0">
            <a:spAutoFit/>
          </a:bodyPr>
          <a:lstStyle/>
          <a:p>
            <a:r>
              <a:rPr lang="en-US" sz="2400" dirty="0" smtClean="0">
                <a:latin typeface="+mj-lt"/>
              </a:rPr>
              <a:t>What can the model tell us about … AP refractory periods?</a:t>
            </a:r>
          </a:p>
        </p:txBody>
      </p:sp>
      <p:cxnSp>
        <p:nvCxnSpPr>
          <p:cNvPr id="16" name="Straight Connector 15"/>
          <p:cNvCxnSpPr/>
          <p:nvPr/>
        </p:nvCxnSpPr>
        <p:spPr>
          <a:xfrm>
            <a:off x="381000" y="762000"/>
            <a:ext cx="8305800" cy="0"/>
          </a:xfrm>
          <a:prstGeom prst="line">
            <a:avLst/>
          </a:prstGeom>
          <a:ln w="1905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29200" y="838200"/>
            <a:ext cx="3733800" cy="261610"/>
          </a:xfrm>
          <a:prstGeom prst="rect">
            <a:avLst/>
          </a:prstGeom>
          <a:noFill/>
        </p:spPr>
        <p:txBody>
          <a:bodyPr wrap="square" rtlCol="0">
            <a:spAutoFit/>
          </a:bodyPr>
          <a:lstStyle/>
          <a:p>
            <a:pPr algn="r"/>
            <a:r>
              <a:rPr lang="en-US" sz="1100" dirty="0" smtClean="0"/>
              <a:t>[Fig.  19, 20] Hodgkin A.L. &amp; Huxley A.F. (1952) </a:t>
            </a:r>
            <a:r>
              <a:rPr lang="en-US" sz="1100" i="1" dirty="0" smtClean="0"/>
              <a:t>J. Physiol.</a:t>
            </a:r>
            <a:endParaRPr lang="en-US" sz="1100" i="1" dirty="0"/>
          </a:p>
        </p:txBody>
      </p:sp>
      <p:pic>
        <p:nvPicPr>
          <p:cNvPr id="9" name="Picture 2"/>
          <p:cNvPicPr>
            <a:picLocks noChangeAspect="1" noChangeArrowheads="1"/>
          </p:cNvPicPr>
          <p:nvPr/>
        </p:nvPicPr>
        <p:blipFill>
          <a:blip r:embed="rId2" cstate="print"/>
          <a:srcRect l="27500" t="49167" r="25000" b="20000"/>
          <a:stretch>
            <a:fillRect/>
          </a:stretch>
        </p:blipFill>
        <p:spPr bwMode="auto">
          <a:xfrm>
            <a:off x="393561" y="1338130"/>
            <a:ext cx="4351569" cy="2118527"/>
          </a:xfrm>
          <a:prstGeom prst="rect">
            <a:avLst/>
          </a:prstGeom>
          <a:noFill/>
          <a:ln w="9525">
            <a:noFill/>
            <a:miter lim="800000"/>
            <a:headEnd/>
            <a:tailEnd/>
          </a:ln>
          <a:effectLst/>
        </p:spPr>
      </p:pic>
      <p:pic>
        <p:nvPicPr>
          <p:cNvPr id="10" name="Picture 2"/>
          <p:cNvPicPr>
            <a:picLocks noChangeAspect="1" noChangeArrowheads="1"/>
          </p:cNvPicPr>
          <p:nvPr/>
        </p:nvPicPr>
        <p:blipFill>
          <a:blip r:embed="rId3" cstate="print"/>
          <a:srcRect l="24375" t="24167" r="22500" b="13333"/>
          <a:stretch>
            <a:fillRect/>
          </a:stretch>
        </p:blipFill>
        <p:spPr bwMode="auto">
          <a:xfrm>
            <a:off x="4668470" y="1336470"/>
            <a:ext cx="4304714" cy="37982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0998" y="228600"/>
            <a:ext cx="8763001" cy="461665"/>
          </a:xfrm>
          <a:prstGeom prst="rect">
            <a:avLst/>
          </a:prstGeom>
          <a:noFill/>
        </p:spPr>
        <p:txBody>
          <a:bodyPr wrap="square" rtlCol="0">
            <a:spAutoFit/>
          </a:bodyPr>
          <a:lstStyle/>
          <a:p>
            <a:r>
              <a:rPr lang="en-US" sz="2400" dirty="0" smtClean="0">
                <a:latin typeface="+mj-lt"/>
              </a:rPr>
              <a:t>What can the model tell us about … AP refractory periods?</a:t>
            </a:r>
          </a:p>
        </p:txBody>
      </p:sp>
      <p:cxnSp>
        <p:nvCxnSpPr>
          <p:cNvPr id="16" name="Straight Connector 15"/>
          <p:cNvCxnSpPr/>
          <p:nvPr/>
        </p:nvCxnSpPr>
        <p:spPr>
          <a:xfrm>
            <a:off x="381000" y="762000"/>
            <a:ext cx="8305800" cy="0"/>
          </a:xfrm>
          <a:prstGeom prst="line">
            <a:avLst/>
          </a:prstGeom>
          <a:ln w="1905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29200" y="838200"/>
            <a:ext cx="3733800" cy="261610"/>
          </a:xfrm>
          <a:prstGeom prst="rect">
            <a:avLst/>
          </a:prstGeom>
          <a:noFill/>
        </p:spPr>
        <p:txBody>
          <a:bodyPr wrap="square" rtlCol="0">
            <a:spAutoFit/>
          </a:bodyPr>
          <a:lstStyle/>
          <a:p>
            <a:pPr algn="r"/>
            <a:r>
              <a:rPr lang="en-US" sz="1100" dirty="0" smtClean="0"/>
              <a:t>[Fig.  19, 20] Hodgkin A.L. &amp; Huxley A.F. (1952) </a:t>
            </a:r>
            <a:r>
              <a:rPr lang="en-US" sz="1100" i="1" dirty="0" smtClean="0"/>
              <a:t>J. Physiol.</a:t>
            </a:r>
            <a:endParaRPr lang="en-US" sz="1100" i="1" dirty="0"/>
          </a:p>
        </p:txBody>
      </p:sp>
      <p:pic>
        <p:nvPicPr>
          <p:cNvPr id="9" name="Picture 2"/>
          <p:cNvPicPr>
            <a:picLocks noChangeAspect="1" noChangeArrowheads="1"/>
          </p:cNvPicPr>
          <p:nvPr/>
        </p:nvPicPr>
        <p:blipFill>
          <a:blip r:embed="rId2" cstate="print"/>
          <a:srcRect l="27500" t="49167" r="25000" b="20000"/>
          <a:stretch>
            <a:fillRect/>
          </a:stretch>
        </p:blipFill>
        <p:spPr bwMode="auto">
          <a:xfrm>
            <a:off x="393561" y="1338130"/>
            <a:ext cx="4351569" cy="2118527"/>
          </a:xfrm>
          <a:prstGeom prst="rect">
            <a:avLst/>
          </a:prstGeom>
          <a:noFill/>
          <a:ln w="9525">
            <a:noFill/>
            <a:miter lim="800000"/>
            <a:headEnd/>
            <a:tailEnd/>
          </a:ln>
          <a:effectLst/>
        </p:spPr>
      </p:pic>
      <p:pic>
        <p:nvPicPr>
          <p:cNvPr id="10" name="Picture 2"/>
          <p:cNvPicPr>
            <a:picLocks noChangeAspect="1" noChangeArrowheads="1"/>
          </p:cNvPicPr>
          <p:nvPr/>
        </p:nvPicPr>
        <p:blipFill>
          <a:blip r:embed="rId3" cstate="print"/>
          <a:srcRect l="24375" t="24167" r="22500" b="13333"/>
          <a:stretch>
            <a:fillRect/>
          </a:stretch>
        </p:blipFill>
        <p:spPr bwMode="auto">
          <a:xfrm>
            <a:off x="4668470" y="1336470"/>
            <a:ext cx="4304714" cy="37982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0998" y="228600"/>
            <a:ext cx="8763001" cy="461665"/>
          </a:xfrm>
          <a:prstGeom prst="rect">
            <a:avLst/>
          </a:prstGeom>
          <a:noFill/>
        </p:spPr>
        <p:txBody>
          <a:bodyPr wrap="square" rtlCol="0">
            <a:spAutoFit/>
          </a:bodyPr>
          <a:lstStyle/>
          <a:p>
            <a:r>
              <a:rPr lang="en-US" sz="2400" dirty="0" smtClean="0">
                <a:latin typeface="+mj-lt"/>
              </a:rPr>
              <a:t>What are the limitations of the HH model?  What do we do now?</a:t>
            </a:r>
          </a:p>
        </p:txBody>
      </p:sp>
      <p:cxnSp>
        <p:nvCxnSpPr>
          <p:cNvPr id="16" name="Straight Connector 15"/>
          <p:cNvCxnSpPr/>
          <p:nvPr/>
        </p:nvCxnSpPr>
        <p:spPr>
          <a:xfrm>
            <a:off x="381000" y="762000"/>
            <a:ext cx="8305800" cy="0"/>
          </a:xfrm>
          <a:prstGeom prst="line">
            <a:avLst/>
          </a:prstGeom>
          <a:ln w="1905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91886" y="1069306"/>
            <a:ext cx="8119068" cy="1323439"/>
          </a:xfrm>
          <a:prstGeom prst="rect">
            <a:avLst/>
          </a:prstGeom>
          <a:noFill/>
        </p:spPr>
        <p:txBody>
          <a:bodyPr wrap="square" rtlCol="0">
            <a:spAutoFit/>
          </a:bodyPr>
          <a:lstStyle/>
          <a:p>
            <a:pPr indent="-457200"/>
            <a:r>
              <a:rPr lang="en-US" sz="1600" dirty="0" smtClean="0">
                <a:latin typeface="+mj-lt"/>
                <a:cs typeface="Times New Roman" pitchFamily="18" charset="0"/>
              </a:rPr>
              <a:t>“An equally satisfactory description of the voltage clamp data could no doubt have been achieved with equations of very different form, which would probably have been equally successful in predicting the electrical behavior of the membrane. […] the success of the equations is no evidence in </a:t>
            </a:r>
            <a:r>
              <a:rPr lang="en-US" sz="1600" dirty="0" err="1" smtClean="0">
                <a:latin typeface="+mj-lt"/>
                <a:cs typeface="Times New Roman" pitchFamily="18" charset="0"/>
              </a:rPr>
              <a:t>favour</a:t>
            </a:r>
            <a:r>
              <a:rPr lang="en-US" sz="1600" dirty="0" smtClean="0">
                <a:latin typeface="+mj-lt"/>
                <a:cs typeface="Times New Roman" pitchFamily="18" charset="0"/>
              </a:rPr>
              <a:t> of the mechanism of permeability change that we tentatively had in mind when formulating them” </a:t>
            </a:r>
            <a:r>
              <a:rPr lang="en-US" sz="1200" dirty="0" smtClean="0">
                <a:latin typeface="+mj-lt"/>
                <a:cs typeface="Times New Roman" pitchFamily="18" charset="0"/>
              </a:rPr>
              <a:t>(Hodgkin and Huxley, 1952).</a:t>
            </a:r>
          </a:p>
        </p:txBody>
      </p:sp>
      <p:sp>
        <p:nvSpPr>
          <p:cNvPr id="8" name="TextBox 7"/>
          <p:cNvSpPr txBox="1"/>
          <p:nvPr/>
        </p:nvSpPr>
        <p:spPr>
          <a:xfrm>
            <a:off x="296425" y="2445932"/>
            <a:ext cx="8686801" cy="1754326"/>
          </a:xfrm>
          <a:prstGeom prst="rect">
            <a:avLst/>
          </a:prstGeom>
          <a:noFill/>
        </p:spPr>
        <p:txBody>
          <a:bodyPr wrap="square" rtlCol="0">
            <a:spAutoFit/>
          </a:bodyPr>
          <a:lstStyle/>
          <a:p>
            <a:pPr marL="457200" indent="-457200">
              <a:buFont typeface="+mj-lt"/>
              <a:buAutoNum type="arabicParenR"/>
            </a:pPr>
            <a:r>
              <a:rPr lang="en-US" dirty="0" smtClean="0">
                <a:latin typeface="+mj-lt"/>
                <a:cs typeface="Times New Roman" pitchFamily="18" charset="0"/>
              </a:rPr>
              <a:t>slight differences in AP form (e.g., sharpness of peak, fall of action potential</a:t>
            </a:r>
          </a:p>
          <a:p>
            <a:pPr marL="457200" indent="-457200">
              <a:buFont typeface="+mj-lt"/>
              <a:buAutoNum type="arabicParenR"/>
            </a:pPr>
            <a:r>
              <a:rPr lang="en-US" dirty="0" smtClean="0">
                <a:latin typeface="+mj-lt"/>
                <a:cs typeface="Times New Roman" pitchFamily="18" charset="0"/>
              </a:rPr>
              <a:t>fails to adequately predict ionic fluxes (too much K</a:t>
            </a:r>
            <a:r>
              <a:rPr lang="en-US" baseline="30000" dirty="0" smtClean="0">
                <a:latin typeface="+mj-lt"/>
                <a:cs typeface="Times New Roman" pitchFamily="18" charset="0"/>
              </a:rPr>
              <a:t>+</a:t>
            </a:r>
            <a:r>
              <a:rPr lang="en-US" dirty="0" smtClean="0">
                <a:latin typeface="+mj-lt"/>
                <a:cs typeface="Times New Roman" pitchFamily="18" charset="0"/>
              </a:rPr>
              <a:t> moves, too little Na</a:t>
            </a:r>
            <a:r>
              <a:rPr lang="en-US" baseline="30000" dirty="0" smtClean="0">
                <a:cs typeface="Times New Roman" pitchFamily="18" charset="0"/>
              </a:rPr>
              <a:t> +</a:t>
            </a:r>
            <a:r>
              <a:rPr lang="en-US" dirty="0" smtClean="0">
                <a:latin typeface="+mj-lt"/>
                <a:cs typeface="Times New Roman" pitchFamily="18" charset="0"/>
              </a:rPr>
              <a:t>)</a:t>
            </a:r>
          </a:p>
          <a:p>
            <a:pPr marL="457200" indent="-457200">
              <a:buFont typeface="+mj-lt"/>
              <a:buAutoNum type="arabicParenR"/>
            </a:pPr>
            <a:r>
              <a:rPr lang="en-US" dirty="0" smtClean="0">
                <a:latin typeface="+mj-lt"/>
                <a:cs typeface="Times New Roman" pitchFamily="18" charset="0"/>
              </a:rPr>
              <a:t>slow changes are left unaccounted for (e.g., no replenishing of K+)</a:t>
            </a:r>
          </a:p>
          <a:p>
            <a:pPr marL="457200" indent="-457200">
              <a:buFont typeface="+mj-lt"/>
              <a:buAutoNum type="arabicParenR"/>
            </a:pPr>
            <a:r>
              <a:rPr lang="en-US" dirty="0" smtClean="0">
                <a:latin typeface="+mj-lt"/>
                <a:cs typeface="Times New Roman" pitchFamily="18" charset="0"/>
              </a:rPr>
              <a:t>model is based on </a:t>
            </a:r>
            <a:r>
              <a:rPr lang="en-US" i="1" dirty="0" smtClean="0">
                <a:latin typeface="+mj-lt"/>
                <a:cs typeface="Times New Roman" pitchFamily="18" charset="0"/>
              </a:rPr>
              <a:t>in vitro </a:t>
            </a:r>
            <a:r>
              <a:rPr lang="en-US" dirty="0" smtClean="0">
                <a:latin typeface="+mj-lt"/>
                <a:cs typeface="Times New Roman" pitchFamily="18" charset="0"/>
              </a:rPr>
              <a:t>recordings</a:t>
            </a:r>
          </a:p>
          <a:p>
            <a:pPr marL="457200" indent="-457200">
              <a:buFont typeface="+mj-lt"/>
              <a:buAutoNum type="arabicParenR"/>
            </a:pPr>
            <a:r>
              <a:rPr lang="en-US" dirty="0" smtClean="0">
                <a:latin typeface="+mj-lt"/>
                <a:cs typeface="Times New Roman" pitchFamily="18" charset="0"/>
              </a:rPr>
              <a:t>applicability to other excitable tissues</a:t>
            </a:r>
          </a:p>
          <a:p>
            <a:pPr marL="457200" indent="-457200">
              <a:buFont typeface="+mj-lt"/>
              <a:buAutoNum type="arabicParenR"/>
            </a:pPr>
            <a:r>
              <a:rPr lang="en-US" dirty="0" smtClean="0">
                <a:latin typeface="+mj-lt"/>
                <a:cs typeface="Times New Roman" pitchFamily="18" charset="0"/>
              </a:rPr>
              <a:t>…</a:t>
            </a:r>
          </a:p>
        </p:txBody>
      </p:sp>
      <p:pic>
        <p:nvPicPr>
          <p:cNvPr id="4098" name="Picture 2"/>
          <p:cNvPicPr>
            <a:picLocks noChangeAspect="1" noChangeArrowheads="1"/>
          </p:cNvPicPr>
          <p:nvPr/>
        </p:nvPicPr>
        <p:blipFill>
          <a:blip r:embed="rId2"/>
          <a:srcRect/>
          <a:stretch>
            <a:fillRect/>
          </a:stretch>
        </p:blipFill>
        <p:spPr bwMode="auto">
          <a:xfrm>
            <a:off x="4609589" y="3441604"/>
            <a:ext cx="2876433" cy="3376200"/>
          </a:xfrm>
          <a:prstGeom prst="rect">
            <a:avLst/>
          </a:prstGeom>
          <a:noFill/>
          <a:ln w="9525">
            <a:noFill/>
            <a:miter lim="800000"/>
            <a:headEnd/>
            <a:tailEnd/>
          </a:ln>
          <a:effectLst/>
        </p:spPr>
      </p:pic>
      <p:cxnSp>
        <p:nvCxnSpPr>
          <p:cNvPr id="15" name="Straight Arrow Connector 14"/>
          <p:cNvCxnSpPr/>
          <p:nvPr/>
        </p:nvCxnSpPr>
        <p:spPr>
          <a:xfrm>
            <a:off x="1155560" y="4059527"/>
            <a:ext cx="3235570" cy="158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029200" y="777912"/>
            <a:ext cx="3733800" cy="261610"/>
          </a:xfrm>
          <a:prstGeom prst="rect">
            <a:avLst/>
          </a:prstGeom>
          <a:noFill/>
        </p:spPr>
        <p:txBody>
          <a:bodyPr wrap="square" rtlCol="0">
            <a:spAutoFit/>
          </a:bodyPr>
          <a:lstStyle/>
          <a:p>
            <a:pPr algn="r"/>
            <a:r>
              <a:rPr lang="en-US" sz="1100" dirty="0" smtClean="0"/>
              <a:t>[Fig.  1] </a:t>
            </a:r>
            <a:r>
              <a:rPr lang="en-US" sz="1100" dirty="0" err="1" smtClean="0"/>
              <a:t>Naundorf</a:t>
            </a:r>
            <a:r>
              <a:rPr lang="en-US" sz="1100" dirty="0" smtClean="0"/>
              <a:t> B. et al. (2006) </a:t>
            </a:r>
            <a:r>
              <a:rPr lang="en-US" sz="1100" i="1" dirty="0" smtClean="0"/>
              <a:t>Nature: </a:t>
            </a:r>
            <a:r>
              <a:rPr lang="en-US" sz="1100" dirty="0" smtClean="0"/>
              <a:t>440, 1060-63</a:t>
            </a:r>
            <a:endParaRPr lang="en-US" sz="11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0998" y="228600"/>
            <a:ext cx="8763001" cy="461665"/>
          </a:xfrm>
          <a:prstGeom prst="rect">
            <a:avLst/>
          </a:prstGeom>
          <a:noFill/>
        </p:spPr>
        <p:txBody>
          <a:bodyPr wrap="square" rtlCol="0">
            <a:spAutoFit/>
          </a:bodyPr>
          <a:lstStyle/>
          <a:p>
            <a:r>
              <a:rPr lang="en-US" sz="2400" dirty="0" smtClean="0">
                <a:latin typeface="+mj-lt"/>
              </a:rPr>
              <a:t>Outline</a:t>
            </a:r>
          </a:p>
        </p:txBody>
      </p:sp>
      <p:cxnSp>
        <p:nvCxnSpPr>
          <p:cNvPr id="16" name="Straight Connector 15"/>
          <p:cNvCxnSpPr/>
          <p:nvPr/>
        </p:nvCxnSpPr>
        <p:spPr>
          <a:xfrm>
            <a:off x="381000" y="762000"/>
            <a:ext cx="8305800" cy="0"/>
          </a:xfrm>
          <a:prstGeom prst="line">
            <a:avLst/>
          </a:prstGeom>
          <a:ln w="1905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96425" y="888441"/>
            <a:ext cx="8686801" cy="3693319"/>
          </a:xfrm>
          <a:prstGeom prst="rect">
            <a:avLst/>
          </a:prstGeom>
          <a:noFill/>
        </p:spPr>
        <p:txBody>
          <a:bodyPr wrap="square" rtlCol="0">
            <a:spAutoFit/>
          </a:bodyPr>
          <a:lstStyle/>
          <a:p>
            <a:pPr marL="457200" indent="-457200">
              <a:buFont typeface="+mj-lt"/>
              <a:buAutoNum type="arabicParenR"/>
            </a:pPr>
            <a:r>
              <a:rPr lang="en-US" dirty="0" smtClean="0">
                <a:latin typeface="+mj-lt"/>
                <a:cs typeface="Times New Roman" pitchFamily="18" charset="0"/>
              </a:rPr>
              <a:t> Voltage clamp technique</a:t>
            </a:r>
          </a:p>
          <a:p>
            <a:pPr marL="457200" indent="-457200">
              <a:buFont typeface="+mj-lt"/>
              <a:buAutoNum type="arabicParenR"/>
            </a:pPr>
            <a:endParaRPr lang="en-US" dirty="0" smtClean="0">
              <a:latin typeface="+mj-lt"/>
              <a:cs typeface="Times New Roman" pitchFamily="18" charset="0"/>
            </a:endParaRPr>
          </a:p>
          <a:p>
            <a:pPr marL="457200" indent="-457200">
              <a:buFont typeface="+mj-lt"/>
              <a:buAutoNum type="arabicParenR"/>
            </a:pPr>
            <a:r>
              <a:rPr lang="en-US" dirty="0" smtClean="0">
                <a:latin typeface="+mj-lt"/>
                <a:cs typeface="Times New Roman" pitchFamily="18" charset="0"/>
              </a:rPr>
              <a:t> Model of Na+ conductance during voltage clamp</a:t>
            </a:r>
          </a:p>
          <a:p>
            <a:pPr marL="457200" indent="-457200">
              <a:buFont typeface="+mj-lt"/>
              <a:buAutoNum type="arabicParenR"/>
            </a:pPr>
            <a:endParaRPr lang="en-US" dirty="0" smtClean="0">
              <a:latin typeface="+mj-lt"/>
              <a:cs typeface="Times New Roman" pitchFamily="18" charset="0"/>
            </a:endParaRPr>
          </a:p>
          <a:p>
            <a:pPr marL="457200" indent="-457200">
              <a:buFont typeface="+mj-lt"/>
              <a:buAutoNum type="arabicParenR"/>
            </a:pPr>
            <a:r>
              <a:rPr lang="en-US" dirty="0" smtClean="0">
                <a:latin typeface="+mj-lt"/>
                <a:cs typeface="Times New Roman" pitchFamily="18" charset="0"/>
              </a:rPr>
              <a:t> A circuit model of an excitable cell</a:t>
            </a:r>
          </a:p>
          <a:p>
            <a:pPr marL="457200" indent="-457200">
              <a:buFont typeface="+mj-lt"/>
              <a:buAutoNum type="arabicParenR"/>
            </a:pPr>
            <a:endParaRPr lang="en-US" dirty="0" smtClean="0">
              <a:latin typeface="+mj-lt"/>
              <a:cs typeface="Times New Roman" pitchFamily="18" charset="0"/>
            </a:endParaRPr>
          </a:p>
          <a:p>
            <a:pPr marL="457200" indent="-457200">
              <a:buFont typeface="+mj-lt"/>
              <a:buAutoNum type="arabicParenR"/>
            </a:pPr>
            <a:r>
              <a:rPr lang="en-US" dirty="0" smtClean="0">
                <a:latin typeface="+mj-lt"/>
                <a:cs typeface="Times New Roman" pitchFamily="18" charset="0"/>
              </a:rPr>
              <a:t> How well does the model predict membrane action potentials?</a:t>
            </a:r>
          </a:p>
          <a:p>
            <a:pPr marL="457200" indent="-457200">
              <a:buFont typeface="+mj-lt"/>
              <a:buAutoNum type="arabicParenR"/>
            </a:pPr>
            <a:endParaRPr lang="en-US" dirty="0" smtClean="0">
              <a:latin typeface="+mj-lt"/>
              <a:cs typeface="Times New Roman" pitchFamily="18" charset="0"/>
            </a:endParaRPr>
          </a:p>
          <a:p>
            <a:pPr marL="457200" indent="-457200">
              <a:buFont typeface="+mj-lt"/>
              <a:buAutoNum type="arabicParenR"/>
            </a:pPr>
            <a:r>
              <a:rPr lang="en-US" dirty="0" smtClean="0">
                <a:latin typeface="+mj-lt"/>
                <a:cs typeface="Times New Roman" pitchFamily="18" charset="0"/>
              </a:rPr>
              <a:t> Adjusting the model for propagated action potentials</a:t>
            </a:r>
          </a:p>
          <a:p>
            <a:pPr marL="457200" indent="-457200">
              <a:buFont typeface="+mj-lt"/>
              <a:buAutoNum type="arabicParenR"/>
            </a:pPr>
            <a:endParaRPr lang="en-US" dirty="0" smtClean="0">
              <a:latin typeface="+mj-lt"/>
              <a:cs typeface="Times New Roman" pitchFamily="18" charset="0"/>
            </a:endParaRPr>
          </a:p>
          <a:p>
            <a:pPr marL="457200" indent="-457200">
              <a:buFont typeface="+mj-lt"/>
              <a:buAutoNum type="arabicParenR"/>
            </a:pPr>
            <a:r>
              <a:rPr lang="en-US" dirty="0" smtClean="0">
                <a:latin typeface="+mj-lt"/>
                <a:cs typeface="Times New Roman" pitchFamily="18" charset="0"/>
              </a:rPr>
              <a:t> What can we learn from the model?</a:t>
            </a:r>
          </a:p>
          <a:p>
            <a:pPr marL="457200" indent="-457200">
              <a:buFont typeface="+mj-lt"/>
              <a:buAutoNum type="arabicParenR"/>
            </a:pPr>
            <a:endParaRPr lang="en-US" dirty="0" smtClean="0">
              <a:latin typeface="+mj-lt"/>
              <a:cs typeface="Times New Roman" pitchFamily="18" charset="0"/>
            </a:endParaRPr>
          </a:p>
          <a:p>
            <a:pPr marL="457200" indent="-457200">
              <a:buFont typeface="+mj-lt"/>
              <a:buAutoNum type="arabicParenR"/>
            </a:pPr>
            <a:r>
              <a:rPr lang="en-US" dirty="0" smtClean="0">
                <a:latin typeface="+mj-lt"/>
                <a:cs typeface="Times New Roman" pitchFamily="18" charset="0"/>
              </a:rPr>
              <a:t> Limitations of the model and future directions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724400" y="1219200"/>
            <a:ext cx="4191000" cy="5334000"/>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2" cstate="print"/>
          <a:srcRect l="25000" t="8333" r="22500" b="3333"/>
          <a:stretch>
            <a:fillRect/>
          </a:stretch>
        </p:blipFill>
        <p:spPr bwMode="auto">
          <a:xfrm>
            <a:off x="228600" y="1295400"/>
            <a:ext cx="4226943" cy="5334000"/>
          </a:xfrm>
          <a:prstGeom prst="rect">
            <a:avLst/>
          </a:prstGeom>
          <a:noFill/>
          <a:ln w="9525">
            <a:noFill/>
            <a:miter lim="800000"/>
            <a:headEnd/>
            <a:tailEnd/>
          </a:ln>
          <a:effectLst/>
        </p:spPr>
      </p:pic>
      <p:sp>
        <p:nvSpPr>
          <p:cNvPr id="4" name="TextBox 3"/>
          <p:cNvSpPr txBox="1"/>
          <p:nvPr/>
        </p:nvSpPr>
        <p:spPr>
          <a:xfrm>
            <a:off x="381000" y="228600"/>
            <a:ext cx="7239000" cy="461665"/>
          </a:xfrm>
          <a:prstGeom prst="rect">
            <a:avLst/>
          </a:prstGeom>
          <a:noFill/>
        </p:spPr>
        <p:txBody>
          <a:bodyPr wrap="square" rtlCol="0">
            <a:spAutoFit/>
          </a:bodyPr>
          <a:lstStyle/>
          <a:p>
            <a:r>
              <a:rPr lang="en-US" sz="2400" dirty="0" smtClean="0">
                <a:latin typeface="+mj-lt"/>
              </a:rPr>
              <a:t>modeling K</a:t>
            </a:r>
            <a:r>
              <a:rPr lang="en-US" sz="2400" baseline="30000" dirty="0" smtClean="0">
                <a:latin typeface="+mj-lt"/>
              </a:rPr>
              <a:t>+</a:t>
            </a:r>
            <a:r>
              <a:rPr lang="en-US" sz="2400" dirty="0" smtClean="0">
                <a:latin typeface="+mj-lt"/>
              </a:rPr>
              <a:t> conductance (</a:t>
            </a:r>
            <a:r>
              <a:rPr lang="en-US" sz="2400" i="1" dirty="0" err="1" smtClean="0">
                <a:latin typeface="Cambria" pitchFamily="18" charset="0"/>
              </a:rPr>
              <a:t>g</a:t>
            </a:r>
            <a:r>
              <a:rPr lang="en-US" sz="2400" i="1" baseline="-25000" dirty="0" err="1" smtClean="0">
                <a:latin typeface="Cambria" pitchFamily="18" charset="0"/>
              </a:rPr>
              <a:t>K</a:t>
            </a:r>
            <a:r>
              <a:rPr lang="en-US" sz="2400" dirty="0" smtClean="0">
                <a:latin typeface="+mj-lt"/>
              </a:rPr>
              <a:t>)</a:t>
            </a:r>
            <a:endParaRPr lang="en-US" dirty="0" smtClean="0">
              <a:latin typeface="+mj-lt"/>
            </a:endParaRPr>
          </a:p>
        </p:txBody>
      </p:sp>
      <p:cxnSp>
        <p:nvCxnSpPr>
          <p:cNvPr id="5" name="Straight Connector 4"/>
          <p:cNvCxnSpPr/>
          <p:nvPr/>
        </p:nvCxnSpPr>
        <p:spPr>
          <a:xfrm>
            <a:off x="381000" y="762000"/>
            <a:ext cx="8305800" cy="0"/>
          </a:xfrm>
          <a:prstGeom prst="line">
            <a:avLst/>
          </a:prstGeom>
          <a:ln w="1905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86400" y="838200"/>
            <a:ext cx="3200400" cy="261610"/>
          </a:xfrm>
          <a:prstGeom prst="rect">
            <a:avLst/>
          </a:prstGeom>
          <a:noFill/>
        </p:spPr>
        <p:txBody>
          <a:bodyPr wrap="square" rtlCol="0">
            <a:spAutoFit/>
          </a:bodyPr>
          <a:lstStyle/>
          <a:p>
            <a:pPr algn="r"/>
            <a:r>
              <a:rPr lang="en-US" sz="1100" dirty="0" smtClean="0"/>
              <a:t>[Fig.  3] Hodgkin A.L. &amp; Huxley A.F. (1952) </a:t>
            </a:r>
            <a:r>
              <a:rPr lang="en-US" sz="1100" i="1" dirty="0" smtClean="0"/>
              <a:t>J. Physiol.</a:t>
            </a:r>
            <a:endParaRPr lang="en-US" sz="1100" i="1" dirty="0"/>
          </a:p>
        </p:txBody>
      </p:sp>
      <p:pic>
        <p:nvPicPr>
          <p:cNvPr id="2050" name="Picture 2"/>
          <p:cNvPicPr>
            <a:picLocks noChangeAspect="1" noChangeArrowheads="1"/>
          </p:cNvPicPr>
          <p:nvPr/>
        </p:nvPicPr>
        <p:blipFill>
          <a:blip r:embed="rId3" cstate="print"/>
          <a:srcRect/>
          <a:stretch>
            <a:fillRect/>
          </a:stretch>
        </p:blipFill>
        <p:spPr bwMode="auto">
          <a:xfrm>
            <a:off x="5334000" y="1447800"/>
            <a:ext cx="3544169" cy="685800"/>
          </a:xfrm>
          <a:prstGeom prst="rect">
            <a:avLst/>
          </a:prstGeom>
          <a:noFill/>
          <a:ln w="9525">
            <a:noFill/>
            <a:miter lim="800000"/>
            <a:headEnd/>
            <a:tailEnd/>
          </a:ln>
        </p:spPr>
      </p:pic>
      <p:sp>
        <p:nvSpPr>
          <p:cNvPr id="8" name="TextBox 7"/>
          <p:cNvSpPr txBox="1"/>
          <p:nvPr/>
        </p:nvSpPr>
        <p:spPr>
          <a:xfrm>
            <a:off x="4953000" y="2656386"/>
            <a:ext cx="3200400" cy="261610"/>
          </a:xfrm>
          <a:prstGeom prst="rect">
            <a:avLst/>
          </a:prstGeom>
          <a:noFill/>
        </p:spPr>
        <p:txBody>
          <a:bodyPr wrap="square" rtlCol="0">
            <a:spAutoFit/>
          </a:bodyPr>
          <a:lstStyle/>
          <a:p>
            <a:r>
              <a:rPr lang="en-US" sz="1100" dirty="0" smtClean="0">
                <a:cs typeface="Times New Roman" pitchFamily="18" charset="0"/>
              </a:rPr>
              <a:t>At rest (i.e., </a:t>
            </a:r>
            <a:r>
              <a:rPr lang="en-US" sz="1100" i="1" dirty="0" smtClean="0">
                <a:latin typeface="Cambria" pitchFamily="18" charset="0"/>
                <a:cs typeface="Times New Roman" pitchFamily="18" charset="0"/>
              </a:rPr>
              <a:t>t</a:t>
            </a:r>
            <a:r>
              <a:rPr lang="en-US" sz="1100" dirty="0" smtClean="0">
                <a:latin typeface="Cambria" pitchFamily="18" charset="0"/>
                <a:cs typeface="Times New Roman" pitchFamily="18" charset="0"/>
              </a:rPr>
              <a:t>=0</a:t>
            </a:r>
            <a:r>
              <a:rPr lang="en-US" sz="1100" dirty="0" smtClean="0">
                <a:latin typeface="+mj-lt"/>
                <a:cs typeface="Times New Roman" pitchFamily="18" charset="0"/>
              </a:rPr>
              <a:t>)</a:t>
            </a:r>
            <a:r>
              <a:rPr lang="en-US" sz="1100" dirty="0" smtClean="0">
                <a:latin typeface="Cambria" pitchFamily="18" charset="0"/>
                <a:cs typeface="Times New Roman" pitchFamily="18" charset="0"/>
              </a:rPr>
              <a:t> </a:t>
            </a:r>
            <a:r>
              <a:rPr lang="en-US" sz="1100" i="1" dirty="0" smtClean="0">
                <a:latin typeface="Cambria" pitchFamily="18" charset="0"/>
                <a:cs typeface="Times New Roman" pitchFamily="18" charset="0"/>
              </a:rPr>
              <a:t>... </a:t>
            </a:r>
            <a:r>
              <a:rPr lang="en-US" sz="1100" b="1" i="1" dirty="0" smtClean="0">
                <a:latin typeface="Cambria" pitchFamily="18" charset="0"/>
                <a:cs typeface="Times New Roman" pitchFamily="18" charset="0"/>
              </a:rPr>
              <a:t>V</a:t>
            </a:r>
            <a:r>
              <a:rPr lang="en-US" sz="1100" b="1" dirty="0" smtClean="0">
                <a:latin typeface="Cambria" pitchFamily="18" charset="0"/>
                <a:cs typeface="Times New Roman" pitchFamily="18" charset="0"/>
              </a:rPr>
              <a:t>(</a:t>
            </a:r>
            <a:r>
              <a:rPr lang="en-US" sz="1100" b="1" i="1" dirty="0" smtClean="0">
                <a:latin typeface="Cambria" pitchFamily="18" charset="0"/>
                <a:cs typeface="Times New Roman" pitchFamily="18" charset="0"/>
              </a:rPr>
              <a:t>t</a:t>
            </a:r>
            <a:r>
              <a:rPr lang="en-US" sz="1100" b="1" dirty="0" smtClean="0">
                <a:latin typeface="Cambria" pitchFamily="18" charset="0"/>
                <a:cs typeface="Times New Roman" pitchFamily="18" charset="0"/>
              </a:rPr>
              <a:t>=0)=0   </a:t>
            </a:r>
            <a:r>
              <a:rPr lang="en-US" sz="1100" i="1" dirty="0" smtClean="0">
                <a:cs typeface="Times New Roman" pitchFamily="18" charset="0"/>
              </a:rPr>
              <a:t>and</a:t>
            </a:r>
            <a:r>
              <a:rPr lang="en-US" sz="1100" i="1" dirty="0" smtClean="0">
                <a:latin typeface="Cambria" pitchFamily="18" charset="0"/>
                <a:cs typeface="Times New Roman" pitchFamily="18" charset="0"/>
              </a:rPr>
              <a:t>   </a:t>
            </a:r>
            <a:r>
              <a:rPr lang="en-US" sz="1100" b="1" i="1" dirty="0" smtClean="0">
                <a:latin typeface="Cambria" pitchFamily="18" charset="0"/>
                <a:cs typeface="Times New Roman" pitchFamily="18" charset="0"/>
              </a:rPr>
              <a:t>n</a:t>
            </a:r>
            <a:r>
              <a:rPr lang="en-US" sz="1100" b="1" dirty="0" smtClean="0">
                <a:latin typeface="Cambria" pitchFamily="18" charset="0"/>
                <a:cs typeface="Times New Roman" pitchFamily="18" charset="0"/>
              </a:rPr>
              <a:t>(</a:t>
            </a:r>
            <a:r>
              <a:rPr lang="en-US" sz="1100" b="1" i="1" dirty="0" smtClean="0">
                <a:latin typeface="Cambria" pitchFamily="18" charset="0"/>
                <a:cs typeface="Times New Roman" pitchFamily="18" charset="0"/>
              </a:rPr>
              <a:t>t</a:t>
            </a:r>
            <a:r>
              <a:rPr lang="en-US" sz="1100" b="1" dirty="0" smtClean="0">
                <a:latin typeface="Cambria" pitchFamily="18" charset="0"/>
                <a:cs typeface="Times New Roman" pitchFamily="18" charset="0"/>
              </a:rPr>
              <a:t>=0)=</a:t>
            </a:r>
            <a:endParaRPr lang="en-US" sz="1100" b="1" i="1" dirty="0" smtClean="0">
              <a:latin typeface="Cambria" pitchFamily="18" charset="0"/>
              <a:cs typeface="Times New Roman" pitchFamily="18" charset="0"/>
            </a:endParaRPr>
          </a:p>
        </p:txBody>
      </p:sp>
      <p:pic>
        <p:nvPicPr>
          <p:cNvPr id="2051" name="Picture 3"/>
          <p:cNvPicPr>
            <a:picLocks noChangeAspect="1" noChangeArrowheads="1"/>
          </p:cNvPicPr>
          <p:nvPr/>
        </p:nvPicPr>
        <p:blipFill>
          <a:blip r:embed="rId4" cstate="print"/>
          <a:srcRect/>
          <a:stretch>
            <a:fillRect/>
          </a:stretch>
        </p:blipFill>
        <p:spPr bwMode="auto">
          <a:xfrm>
            <a:off x="7669306" y="2590800"/>
            <a:ext cx="941294" cy="457200"/>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5029200" y="5710305"/>
            <a:ext cx="3719513" cy="233295"/>
          </a:xfrm>
          <a:prstGeom prst="rect">
            <a:avLst/>
          </a:prstGeom>
          <a:noFill/>
          <a:ln w="9525">
            <a:noFill/>
            <a:miter lim="800000"/>
            <a:headEnd/>
            <a:tailEnd/>
          </a:ln>
        </p:spPr>
      </p:pic>
      <p:sp>
        <p:nvSpPr>
          <p:cNvPr id="12" name="TextBox 11"/>
          <p:cNvSpPr txBox="1"/>
          <p:nvPr/>
        </p:nvSpPr>
        <p:spPr>
          <a:xfrm>
            <a:off x="4953000" y="3548390"/>
            <a:ext cx="3200400" cy="261610"/>
          </a:xfrm>
          <a:prstGeom prst="rect">
            <a:avLst/>
          </a:prstGeom>
          <a:noFill/>
        </p:spPr>
        <p:txBody>
          <a:bodyPr wrap="square" rtlCol="0">
            <a:spAutoFit/>
          </a:bodyPr>
          <a:lstStyle/>
          <a:p>
            <a:r>
              <a:rPr lang="en-US" sz="1100" dirty="0" smtClean="0">
                <a:cs typeface="Times New Roman" pitchFamily="18" charset="0"/>
              </a:rPr>
              <a:t>Solving for these boundary conditions gives:</a:t>
            </a:r>
          </a:p>
        </p:txBody>
      </p:sp>
      <p:pic>
        <p:nvPicPr>
          <p:cNvPr id="2053" name="Picture 5"/>
          <p:cNvPicPr>
            <a:picLocks noChangeAspect="1" noChangeArrowheads="1"/>
          </p:cNvPicPr>
          <p:nvPr/>
        </p:nvPicPr>
        <p:blipFill>
          <a:blip r:embed="rId6" cstate="print"/>
          <a:srcRect/>
          <a:stretch>
            <a:fillRect/>
          </a:stretch>
        </p:blipFill>
        <p:spPr bwMode="auto">
          <a:xfrm>
            <a:off x="5334000" y="3886200"/>
            <a:ext cx="3403330" cy="659161"/>
          </a:xfrm>
          <a:prstGeom prst="rect">
            <a:avLst/>
          </a:prstGeom>
          <a:noFill/>
          <a:ln w="9525">
            <a:noFill/>
            <a:miter lim="800000"/>
            <a:headEnd/>
            <a:tailEnd/>
          </a:ln>
        </p:spPr>
      </p:pic>
      <p:sp>
        <p:nvSpPr>
          <p:cNvPr id="14" name="TextBox 13"/>
          <p:cNvSpPr txBox="1"/>
          <p:nvPr/>
        </p:nvSpPr>
        <p:spPr>
          <a:xfrm>
            <a:off x="4953000" y="4081790"/>
            <a:ext cx="3200400" cy="261610"/>
          </a:xfrm>
          <a:prstGeom prst="rect">
            <a:avLst/>
          </a:prstGeom>
          <a:noFill/>
        </p:spPr>
        <p:txBody>
          <a:bodyPr wrap="square" rtlCol="0">
            <a:spAutoFit/>
          </a:bodyPr>
          <a:lstStyle/>
          <a:p>
            <a:r>
              <a:rPr lang="en-US" sz="1100" dirty="0" smtClean="0">
                <a:cs typeface="Times New Roman" pitchFamily="18" charset="0"/>
              </a:rPr>
              <a:t>where…</a:t>
            </a:r>
          </a:p>
        </p:txBody>
      </p:sp>
      <p:sp>
        <p:nvSpPr>
          <p:cNvPr id="15" name="TextBox 14"/>
          <p:cNvSpPr txBox="1"/>
          <p:nvPr/>
        </p:nvSpPr>
        <p:spPr>
          <a:xfrm>
            <a:off x="4953000" y="4310390"/>
            <a:ext cx="3200400" cy="261610"/>
          </a:xfrm>
          <a:prstGeom prst="rect">
            <a:avLst/>
          </a:prstGeom>
          <a:noFill/>
        </p:spPr>
        <p:txBody>
          <a:bodyPr wrap="square" rtlCol="0">
            <a:spAutoFit/>
          </a:bodyPr>
          <a:lstStyle/>
          <a:p>
            <a:r>
              <a:rPr lang="en-US" sz="1100" dirty="0" smtClean="0">
                <a:cs typeface="Times New Roman" pitchFamily="18" charset="0"/>
              </a:rPr>
              <a:t>and…</a:t>
            </a:r>
          </a:p>
        </p:txBody>
      </p:sp>
      <p:sp>
        <p:nvSpPr>
          <p:cNvPr id="16" name="TextBox 15"/>
          <p:cNvSpPr txBox="1"/>
          <p:nvPr/>
        </p:nvSpPr>
        <p:spPr>
          <a:xfrm>
            <a:off x="4953000" y="5207913"/>
            <a:ext cx="3886200" cy="430887"/>
          </a:xfrm>
          <a:prstGeom prst="rect">
            <a:avLst/>
          </a:prstGeom>
          <a:noFill/>
        </p:spPr>
        <p:txBody>
          <a:bodyPr wrap="square" rtlCol="0">
            <a:spAutoFit/>
          </a:bodyPr>
          <a:lstStyle/>
          <a:p>
            <a:r>
              <a:rPr lang="en-US" sz="1100" dirty="0" smtClean="0">
                <a:cs typeface="Times New Roman" pitchFamily="18" charset="0"/>
              </a:rPr>
              <a:t>Substituting this result into equation (6), we’re able to compute values that can then be compared to the experimental results: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228600"/>
            <a:ext cx="7239000" cy="461665"/>
          </a:xfrm>
          <a:prstGeom prst="rect">
            <a:avLst/>
          </a:prstGeom>
          <a:noFill/>
        </p:spPr>
        <p:txBody>
          <a:bodyPr wrap="square" rtlCol="0">
            <a:spAutoFit/>
          </a:bodyPr>
          <a:lstStyle/>
          <a:p>
            <a:r>
              <a:rPr lang="en-US" sz="2400" dirty="0" smtClean="0">
                <a:latin typeface="+mj-lt"/>
              </a:rPr>
              <a:t>voltage clamping the squid giant axon</a:t>
            </a:r>
            <a:endParaRPr lang="en-US" dirty="0" smtClean="0">
              <a:latin typeface="+mj-lt"/>
            </a:endParaRPr>
          </a:p>
        </p:txBody>
      </p:sp>
      <p:cxnSp>
        <p:nvCxnSpPr>
          <p:cNvPr id="8" name="Straight Connector 7"/>
          <p:cNvCxnSpPr/>
          <p:nvPr/>
        </p:nvCxnSpPr>
        <p:spPr>
          <a:xfrm>
            <a:off x="381000" y="762000"/>
            <a:ext cx="8305800" cy="0"/>
          </a:xfrm>
          <a:prstGeom prst="line">
            <a:avLst/>
          </a:prstGeom>
          <a:ln w="19050" cmpd="dbl">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2" cstate="print"/>
          <a:srcRect/>
          <a:stretch>
            <a:fillRect/>
          </a:stretch>
        </p:blipFill>
        <p:spPr bwMode="auto">
          <a:xfrm>
            <a:off x="2133600" y="1447800"/>
            <a:ext cx="4783592" cy="1881188"/>
          </a:xfrm>
          <a:prstGeom prst="rect">
            <a:avLst/>
          </a:prstGeom>
          <a:noFill/>
          <a:ln w="9525">
            <a:noFill/>
            <a:miter lim="800000"/>
            <a:headEnd/>
            <a:tailEnd/>
          </a:ln>
        </p:spPr>
      </p:pic>
      <p:sp>
        <p:nvSpPr>
          <p:cNvPr id="10" name="TextBox 9"/>
          <p:cNvSpPr txBox="1"/>
          <p:nvPr/>
        </p:nvSpPr>
        <p:spPr>
          <a:xfrm>
            <a:off x="3352800" y="838200"/>
            <a:ext cx="5334000" cy="430887"/>
          </a:xfrm>
          <a:prstGeom prst="rect">
            <a:avLst/>
          </a:prstGeom>
          <a:noFill/>
        </p:spPr>
        <p:txBody>
          <a:bodyPr wrap="square" rtlCol="0">
            <a:spAutoFit/>
          </a:bodyPr>
          <a:lstStyle/>
          <a:p>
            <a:pPr algn="r"/>
            <a:r>
              <a:rPr lang="en-US" sz="1100" dirty="0" smtClean="0"/>
              <a:t>Nelson M. &amp; </a:t>
            </a:r>
            <a:r>
              <a:rPr lang="en-US" sz="1100" dirty="0" err="1" smtClean="0"/>
              <a:t>Rinzel</a:t>
            </a:r>
            <a:r>
              <a:rPr lang="en-US" sz="1100" dirty="0" smtClean="0"/>
              <a:t> J. (2003). “The Hodgkin Huxley Model</a:t>
            </a:r>
            <a:r>
              <a:rPr lang="en-US" sz="1100" i="1" dirty="0" smtClean="0"/>
              <a:t>.” The book of genesis: Exploring realistic neural models with the General Neural Simulation System, pp29-50</a:t>
            </a:r>
            <a:r>
              <a:rPr lang="en-US" sz="1100" dirty="0" smtClean="0"/>
              <a:t> [Fig. 4.1 AB]</a:t>
            </a:r>
            <a:endParaRPr lang="en-US" sz="1100" i="1" dirty="0"/>
          </a:p>
        </p:txBody>
      </p:sp>
      <p:pic>
        <p:nvPicPr>
          <p:cNvPr id="3" name="Picture 2"/>
          <p:cNvPicPr>
            <a:picLocks noChangeAspect="1" noChangeArrowheads="1"/>
          </p:cNvPicPr>
          <p:nvPr/>
        </p:nvPicPr>
        <p:blipFill>
          <a:blip r:embed="rId3" cstate="print"/>
          <a:srcRect/>
          <a:stretch>
            <a:fillRect/>
          </a:stretch>
        </p:blipFill>
        <p:spPr bwMode="auto">
          <a:xfrm>
            <a:off x="2211784" y="3581400"/>
            <a:ext cx="4424353" cy="2924175"/>
          </a:xfrm>
          <a:prstGeom prst="rect">
            <a:avLst/>
          </a:prstGeom>
          <a:noFill/>
          <a:ln w="9525">
            <a:noFill/>
            <a:miter lim="800000"/>
            <a:headEnd/>
            <a:tailEnd/>
          </a:ln>
        </p:spPr>
      </p:pic>
      <p:sp>
        <p:nvSpPr>
          <p:cNvPr id="16" name="TextBox 15"/>
          <p:cNvSpPr txBox="1"/>
          <p:nvPr/>
        </p:nvSpPr>
        <p:spPr>
          <a:xfrm>
            <a:off x="304800" y="3581400"/>
            <a:ext cx="1752600" cy="369332"/>
          </a:xfrm>
          <a:prstGeom prst="rect">
            <a:avLst/>
          </a:prstGeom>
          <a:noFill/>
        </p:spPr>
        <p:txBody>
          <a:bodyPr wrap="square" rtlCol="0">
            <a:spAutoFit/>
          </a:bodyPr>
          <a:lstStyle/>
          <a:p>
            <a:r>
              <a:rPr lang="en-US" dirty="0" smtClean="0">
                <a:latin typeface="+mj-lt"/>
              </a:rPr>
              <a:t>depolarizing </a:t>
            </a:r>
            <a:r>
              <a:rPr lang="en-US" i="1" dirty="0" err="1" smtClean="0">
                <a:latin typeface="Cambria" pitchFamily="18" charset="0"/>
                <a:cs typeface="Times New Roman" pitchFamily="18" charset="0"/>
              </a:rPr>
              <a:t>V</a:t>
            </a:r>
            <a:r>
              <a:rPr lang="en-US" i="1" baseline="-25000" dirty="0" err="1" smtClean="0">
                <a:latin typeface="Cambria" pitchFamily="18" charset="0"/>
                <a:cs typeface="Times New Roman" pitchFamily="18" charset="0"/>
              </a:rPr>
              <a:t>c</a:t>
            </a:r>
            <a:endParaRPr lang="en-US" i="1" dirty="0" smtClean="0">
              <a:latin typeface="Cambria" pitchFamily="18" charset="0"/>
              <a:cs typeface="Times New Roman" pitchFamily="18" charset="0"/>
            </a:endParaRPr>
          </a:p>
        </p:txBody>
      </p:sp>
      <p:sp>
        <p:nvSpPr>
          <p:cNvPr id="17" name="TextBox 16"/>
          <p:cNvSpPr txBox="1"/>
          <p:nvPr/>
        </p:nvSpPr>
        <p:spPr>
          <a:xfrm>
            <a:off x="1600200" y="4572000"/>
            <a:ext cx="457200" cy="369332"/>
          </a:xfrm>
          <a:prstGeom prst="rect">
            <a:avLst/>
          </a:prstGeom>
          <a:noFill/>
        </p:spPr>
        <p:txBody>
          <a:bodyPr wrap="square" rtlCol="0">
            <a:spAutoFit/>
          </a:bodyPr>
          <a:lstStyle/>
          <a:p>
            <a:r>
              <a:rPr lang="en-US" i="1" dirty="0" smtClean="0">
                <a:latin typeface="Cambria" pitchFamily="18" charset="0"/>
                <a:cs typeface="Times New Roman" pitchFamily="18" charset="0"/>
              </a:rPr>
              <a:t>I</a:t>
            </a:r>
          </a:p>
        </p:txBody>
      </p:sp>
      <p:cxnSp>
        <p:nvCxnSpPr>
          <p:cNvPr id="19" name="Straight Arrow Connector 18"/>
          <p:cNvCxnSpPr/>
          <p:nvPr/>
        </p:nvCxnSpPr>
        <p:spPr>
          <a:xfrm>
            <a:off x="1828800" y="3810000"/>
            <a:ext cx="381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828800" y="4800600"/>
            <a:ext cx="381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097780" y="2693671"/>
            <a:ext cx="971550" cy="646331"/>
          </a:xfrm>
          <a:prstGeom prst="rect">
            <a:avLst/>
          </a:prstGeom>
          <a:noFill/>
        </p:spPr>
        <p:txBody>
          <a:bodyPr wrap="square" rtlCol="0">
            <a:spAutoFit/>
          </a:bodyPr>
          <a:lstStyle/>
          <a:p>
            <a:r>
              <a:rPr lang="en-US" i="1" dirty="0" err="1" smtClean="0">
                <a:latin typeface="Cambria" pitchFamily="18" charset="0"/>
                <a:cs typeface="Times New Roman" pitchFamily="18" charset="0"/>
              </a:rPr>
              <a:t>V</a:t>
            </a:r>
            <a:r>
              <a:rPr lang="en-US" i="1" baseline="-25000" dirty="0" err="1" smtClean="0">
                <a:latin typeface="Cambria" pitchFamily="18" charset="0"/>
                <a:cs typeface="Times New Roman" pitchFamily="18" charset="0"/>
              </a:rPr>
              <a:t>c</a:t>
            </a:r>
            <a:r>
              <a:rPr lang="en-US" i="1" baseline="-25000" dirty="0" smtClean="0">
                <a:latin typeface="Cambria" pitchFamily="18" charset="0"/>
                <a:cs typeface="Times New Roman" pitchFamily="18" charset="0"/>
              </a:rPr>
              <a:t>  </a:t>
            </a:r>
            <a:r>
              <a:rPr lang="en-US" i="1" dirty="0" smtClean="0">
                <a:latin typeface="Cambria" pitchFamily="18" charset="0"/>
                <a:cs typeface="Times New Roman" pitchFamily="18" charset="0"/>
              </a:rPr>
              <a:t>- </a:t>
            </a:r>
            <a:r>
              <a:rPr lang="en-US" i="1" dirty="0" err="1" smtClean="0">
                <a:latin typeface="Cambria" pitchFamily="18" charset="0"/>
                <a:cs typeface="Times New Roman" pitchFamily="18" charset="0"/>
              </a:rPr>
              <a:t>V</a:t>
            </a:r>
            <a:r>
              <a:rPr lang="en-US" i="1" baseline="-25000" dirty="0" err="1" smtClean="0">
                <a:latin typeface="Cambria" pitchFamily="18" charset="0"/>
                <a:cs typeface="Times New Roman" pitchFamily="18" charset="0"/>
              </a:rPr>
              <a:t>m</a:t>
            </a:r>
            <a:endParaRPr lang="en-US" i="1" dirty="0" smtClean="0">
              <a:latin typeface="Cambria" pitchFamily="18" charset="0"/>
              <a:cs typeface="Times New Roman" pitchFamily="18" charset="0"/>
            </a:endParaRPr>
          </a:p>
          <a:p>
            <a:endParaRPr lang="en-US" i="1" dirty="0" smtClean="0">
              <a:latin typeface="Cambria" pitchFamily="18" charset="0"/>
              <a:cs typeface="Times New Roman" pitchFamily="18" charset="0"/>
            </a:endParaRPr>
          </a:p>
        </p:txBody>
      </p:sp>
      <p:pic>
        <p:nvPicPr>
          <p:cNvPr id="12" name="Picture 2"/>
          <p:cNvPicPr>
            <a:picLocks noChangeAspect="1" noChangeArrowheads="1"/>
          </p:cNvPicPr>
          <p:nvPr/>
        </p:nvPicPr>
        <p:blipFill>
          <a:blip r:embed="rId2" cstate="print"/>
          <a:srcRect l="92948" b="68405"/>
          <a:stretch>
            <a:fillRect/>
          </a:stretch>
        </p:blipFill>
        <p:spPr bwMode="auto">
          <a:xfrm>
            <a:off x="6697980" y="2183130"/>
            <a:ext cx="337322" cy="594360"/>
          </a:xfrm>
          <a:prstGeom prst="rect">
            <a:avLst/>
          </a:prstGeom>
          <a:noFill/>
          <a:ln w="9525">
            <a:noFill/>
            <a:miter lim="800000"/>
            <a:headEnd/>
            <a:tailEnd/>
          </a:ln>
        </p:spPr>
      </p:pic>
      <p:sp>
        <p:nvSpPr>
          <p:cNvPr id="13" name="Rectangle 12"/>
          <p:cNvSpPr/>
          <p:nvPr/>
        </p:nvSpPr>
        <p:spPr>
          <a:xfrm>
            <a:off x="6583680" y="1634490"/>
            <a:ext cx="411480" cy="365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228600"/>
            <a:ext cx="7239000" cy="461665"/>
          </a:xfrm>
          <a:prstGeom prst="rect">
            <a:avLst/>
          </a:prstGeom>
          <a:noFill/>
        </p:spPr>
        <p:txBody>
          <a:bodyPr wrap="square" rtlCol="0">
            <a:spAutoFit/>
          </a:bodyPr>
          <a:lstStyle/>
          <a:p>
            <a:r>
              <a:rPr lang="en-US" sz="2400" dirty="0" smtClean="0">
                <a:latin typeface="+mj-lt"/>
              </a:rPr>
              <a:t>voltage clamping the squid giant axon</a:t>
            </a:r>
            <a:endParaRPr lang="en-US" dirty="0" smtClean="0">
              <a:latin typeface="+mj-lt"/>
            </a:endParaRPr>
          </a:p>
        </p:txBody>
      </p:sp>
      <p:cxnSp>
        <p:nvCxnSpPr>
          <p:cNvPr id="8" name="Straight Connector 7"/>
          <p:cNvCxnSpPr/>
          <p:nvPr/>
        </p:nvCxnSpPr>
        <p:spPr>
          <a:xfrm>
            <a:off x="381000" y="762000"/>
            <a:ext cx="8305800" cy="0"/>
          </a:xfrm>
          <a:prstGeom prst="line">
            <a:avLst/>
          </a:prstGeom>
          <a:ln w="1905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352800" y="838200"/>
            <a:ext cx="5410200" cy="430887"/>
          </a:xfrm>
          <a:prstGeom prst="rect">
            <a:avLst/>
          </a:prstGeom>
          <a:noFill/>
        </p:spPr>
        <p:txBody>
          <a:bodyPr wrap="square" rtlCol="0">
            <a:spAutoFit/>
          </a:bodyPr>
          <a:lstStyle/>
          <a:p>
            <a:pPr algn="r"/>
            <a:r>
              <a:rPr lang="en-US" sz="1100" dirty="0" smtClean="0"/>
              <a:t>[movie] “The Squid and its Giant Nerve Fiber.” http://www.science.smith.edu/departments/ </a:t>
            </a:r>
            <a:r>
              <a:rPr lang="en-US" sz="1100" dirty="0" err="1" smtClean="0"/>
              <a:t>NeuroSci</a:t>
            </a:r>
            <a:r>
              <a:rPr lang="en-US" sz="1100" dirty="0" smtClean="0"/>
              <a:t>/courses/bio330/squid.html</a:t>
            </a:r>
            <a:endParaRPr lang="en-US" sz="1100" i="1" dirty="0"/>
          </a:p>
        </p:txBody>
      </p:sp>
      <p:pic>
        <p:nvPicPr>
          <p:cNvPr id="6" name="Movie.wmv">
            <a:hlinkClick r:id="" action="ppaction://media"/>
          </p:cNvPr>
          <p:cNvPicPr>
            <a:picLocks noRot="1" noChangeAspect="1"/>
          </p:cNvPicPr>
          <p:nvPr>
            <a:videoFile r:link="rId1"/>
          </p:nvPr>
        </p:nvPicPr>
        <p:blipFill>
          <a:blip r:embed="rId3"/>
          <a:stretch>
            <a:fillRect/>
          </a:stretch>
        </p:blipFill>
        <p:spPr>
          <a:xfrm>
            <a:off x="1164771" y="1534886"/>
            <a:ext cx="68580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l="23750" t="14167" r="22500" b="7500"/>
          <a:stretch>
            <a:fillRect/>
          </a:stretch>
        </p:blipFill>
        <p:spPr bwMode="auto">
          <a:xfrm>
            <a:off x="4038600" y="1143000"/>
            <a:ext cx="4941651" cy="5401340"/>
          </a:xfrm>
          <a:prstGeom prst="rect">
            <a:avLst/>
          </a:prstGeom>
          <a:noFill/>
          <a:ln w="9525">
            <a:noFill/>
            <a:miter lim="800000"/>
            <a:headEnd/>
            <a:tailEnd/>
          </a:ln>
          <a:effectLst/>
        </p:spPr>
      </p:pic>
      <p:cxnSp>
        <p:nvCxnSpPr>
          <p:cNvPr id="5" name="Straight Connector 4"/>
          <p:cNvCxnSpPr/>
          <p:nvPr/>
        </p:nvCxnSpPr>
        <p:spPr>
          <a:xfrm>
            <a:off x="381000" y="762000"/>
            <a:ext cx="8305800" cy="0"/>
          </a:xfrm>
          <a:prstGeom prst="line">
            <a:avLst/>
          </a:prstGeom>
          <a:ln w="1905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81000" y="228600"/>
            <a:ext cx="7239000" cy="461665"/>
          </a:xfrm>
          <a:prstGeom prst="rect">
            <a:avLst/>
          </a:prstGeom>
          <a:noFill/>
        </p:spPr>
        <p:txBody>
          <a:bodyPr wrap="square" rtlCol="0">
            <a:spAutoFit/>
          </a:bodyPr>
          <a:lstStyle/>
          <a:p>
            <a:r>
              <a:rPr lang="en-US" sz="2400" dirty="0" smtClean="0">
                <a:latin typeface="+mj-lt"/>
              </a:rPr>
              <a:t>modeling Na</a:t>
            </a:r>
            <a:r>
              <a:rPr lang="en-US" sz="2400" baseline="30000" dirty="0" smtClean="0">
                <a:latin typeface="+mj-lt"/>
              </a:rPr>
              <a:t>+</a:t>
            </a:r>
            <a:r>
              <a:rPr lang="en-US" sz="2400" dirty="0" smtClean="0">
                <a:latin typeface="+mj-lt"/>
              </a:rPr>
              <a:t> conductance (</a:t>
            </a:r>
            <a:r>
              <a:rPr lang="en-US" sz="2400" i="1" dirty="0" err="1" smtClean="0">
                <a:latin typeface="Cambria" pitchFamily="18" charset="0"/>
              </a:rPr>
              <a:t>g</a:t>
            </a:r>
            <a:r>
              <a:rPr lang="en-US" sz="2400" i="1" baseline="-25000" dirty="0" err="1" smtClean="0">
                <a:latin typeface="Cambria" pitchFamily="18" charset="0"/>
              </a:rPr>
              <a:t>Na</a:t>
            </a:r>
            <a:r>
              <a:rPr lang="en-US" sz="2400" dirty="0" smtClean="0">
                <a:latin typeface="+mj-lt"/>
              </a:rPr>
              <a:t>)</a:t>
            </a:r>
            <a:endParaRPr lang="en-US" dirty="0" smtClean="0">
              <a:latin typeface="+mj-lt"/>
            </a:endParaRPr>
          </a:p>
        </p:txBody>
      </p:sp>
      <p:sp>
        <p:nvSpPr>
          <p:cNvPr id="7" name="TextBox 6"/>
          <p:cNvSpPr txBox="1"/>
          <p:nvPr/>
        </p:nvSpPr>
        <p:spPr>
          <a:xfrm>
            <a:off x="5486400" y="838200"/>
            <a:ext cx="3200400" cy="261610"/>
          </a:xfrm>
          <a:prstGeom prst="rect">
            <a:avLst/>
          </a:prstGeom>
          <a:noFill/>
        </p:spPr>
        <p:txBody>
          <a:bodyPr wrap="square" rtlCol="0">
            <a:spAutoFit/>
          </a:bodyPr>
          <a:lstStyle/>
          <a:p>
            <a:pPr algn="r"/>
            <a:r>
              <a:rPr lang="en-US" sz="1100" dirty="0" smtClean="0"/>
              <a:t>[Fig.  6] Hodgkin A.L. &amp; Huxley A.F. (1952) </a:t>
            </a:r>
            <a:r>
              <a:rPr lang="en-US" sz="1100" i="1" dirty="0" smtClean="0"/>
              <a:t>J. Physiol.</a:t>
            </a:r>
            <a:endParaRPr lang="en-US" sz="1100" i="1" dirty="0"/>
          </a:p>
        </p:txBody>
      </p:sp>
      <p:sp>
        <p:nvSpPr>
          <p:cNvPr id="8" name="Rectangle 7"/>
          <p:cNvSpPr/>
          <p:nvPr/>
        </p:nvSpPr>
        <p:spPr>
          <a:xfrm>
            <a:off x="228600" y="1219200"/>
            <a:ext cx="3733800" cy="5334000"/>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p:cNvPicPr>
            <a:picLocks noChangeAspect="1" noChangeArrowheads="1"/>
          </p:cNvPicPr>
          <p:nvPr/>
        </p:nvPicPr>
        <p:blipFill>
          <a:blip r:embed="rId3" cstate="print"/>
          <a:srcRect/>
          <a:stretch>
            <a:fillRect/>
          </a:stretch>
        </p:blipFill>
        <p:spPr bwMode="auto">
          <a:xfrm>
            <a:off x="609600" y="1447800"/>
            <a:ext cx="3175606" cy="990600"/>
          </a:xfrm>
          <a:prstGeom prst="rect">
            <a:avLst/>
          </a:prstGeom>
          <a:noFill/>
          <a:ln w="9525">
            <a:noFill/>
            <a:miter lim="800000"/>
            <a:headEnd/>
            <a:tailEnd/>
          </a:ln>
        </p:spPr>
      </p:pic>
      <p:sp>
        <p:nvSpPr>
          <p:cNvPr id="11" name="TextBox 10"/>
          <p:cNvSpPr txBox="1"/>
          <p:nvPr/>
        </p:nvSpPr>
        <p:spPr>
          <a:xfrm>
            <a:off x="457200" y="2667000"/>
            <a:ext cx="3429000" cy="261610"/>
          </a:xfrm>
          <a:prstGeom prst="rect">
            <a:avLst/>
          </a:prstGeom>
          <a:noFill/>
        </p:spPr>
        <p:txBody>
          <a:bodyPr wrap="square" rtlCol="0">
            <a:spAutoFit/>
          </a:bodyPr>
          <a:lstStyle/>
          <a:p>
            <a:r>
              <a:rPr lang="en-US" sz="1100" dirty="0" smtClean="0">
                <a:cs typeface="Times New Roman" pitchFamily="18" charset="0"/>
              </a:rPr>
              <a:t>At rest (i.e., </a:t>
            </a:r>
            <a:r>
              <a:rPr lang="en-US" sz="1100" i="1" dirty="0" smtClean="0">
                <a:latin typeface="Cambria" pitchFamily="18" charset="0"/>
                <a:cs typeface="Times New Roman" pitchFamily="18" charset="0"/>
              </a:rPr>
              <a:t>t</a:t>
            </a:r>
            <a:r>
              <a:rPr lang="en-US" sz="1100" dirty="0" smtClean="0">
                <a:latin typeface="Cambria" pitchFamily="18" charset="0"/>
                <a:cs typeface="Times New Roman" pitchFamily="18" charset="0"/>
              </a:rPr>
              <a:t>=0</a:t>
            </a:r>
            <a:r>
              <a:rPr lang="en-US" sz="1100" dirty="0" smtClean="0">
                <a:cs typeface="Times New Roman" pitchFamily="18" charset="0"/>
              </a:rPr>
              <a:t>) </a:t>
            </a:r>
            <a:r>
              <a:rPr lang="en-US" sz="1100" i="1" dirty="0" smtClean="0">
                <a:cs typeface="Times New Roman" pitchFamily="18" charset="0"/>
              </a:rPr>
              <a:t>... </a:t>
            </a:r>
            <a:r>
              <a:rPr lang="en-US" sz="1100" i="1" dirty="0" smtClean="0">
                <a:latin typeface="Cambria" pitchFamily="18" charset="0"/>
                <a:cs typeface="Times New Roman" pitchFamily="18" charset="0"/>
              </a:rPr>
              <a:t>  </a:t>
            </a:r>
            <a:r>
              <a:rPr lang="en-US" sz="1100" b="1" i="1" dirty="0" smtClean="0">
                <a:latin typeface="Cambria" pitchFamily="18" charset="0"/>
                <a:cs typeface="Times New Roman" pitchFamily="18" charset="0"/>
              </a:rPr>
              <a:t>m</a:t>
            </a:r>
            <a:r>
              <a:rPr lang="en-US" sz="1100" b="1" dirty="0" smtClean="0">
                <a:latin typeface="Cambria" pitchFamily="18" charset="0"/>
                <a:cs typeface="Times New Roman" pitchFamily="18" charset="0"/>
              </a:rPr>
              <a:t>(</a:t>
            </a:r>
            <a:r>
              <a:rPr lang="en-US" sz="1100" b="1" i="1" dirty="0" smtClean="0">
                <a:latin typeface="Cambria" pitchFamily="18" charset="0"/>
                <a:cs typeface="Times New Roman" pitchFamily="18" charset="0"/>
              </a:rPr>
              <a:t>t</a:t>
            </a:r>
            <a:r>
              <a:rPr lang="en-US" sz="1100" b="1" dirty="0" smtClean="0">
                <a:latin typeface="Cambria" pitchFamily="18" charset="0"/>
                <a:cs typeface="Times New Roman" pitchFamily="18" charset="0"/>
              </a:rPr>
              <a:t>=0)= </a:t>
            </a:r>
            <a:r>
              <a:rPr lang="en-US" sz="1100" b="1" i="1" dirty="0" smtClean="0">
                <a:latin typeface="Cambria" pitchFamily="18" charset="0"/>
                <a:cs typeface="Times New Roman" pitchFamily="18" charset="0"/>
              </a:rPr>
              <a:t>m</a:t>
            </a:r>
            <a:r>
              <a:rPr lang="en-US" sz="1100" b="1" i="1" baseline="-25000" dirty="0" smtClean="0">
                <a:latin typeface="Cambria" pitchFamily="18" charset="0"/>
                <a:cs typeface="Times New Roman" pitchFamily="18" charset="0"/>
              </a:rPr>
              <a:t>0</a:t>
            </a:r>
            <a:r>
              <a:rPr lang="en-US" sz="1100" b="1" dirty="0" smtClean="0">
                <a:latin typeface="Cambria" pitchFamily="18" charset="0"/>
                <a:cs typeface="Times New Roman" pitchFamily="18" charset="0"/>
              </a:rPr>
              <a:t>     </a:t>
            </a:r>
            <a:r>
              <a:rPr lang="en-US" sz="1100" i="1" dirty="0" smtClean="0">
                <a:cs typeface="Times New Roman" pitchFamily="18" charset="0"/>
              </a:rPr>
              <a:t>and</a:t>
            </a:r>
            <a:r>
              <a:rPr lang="en-US" sz="1100" dirty="0" smtClean="0">
                <a:latin typeface="Cambria" pitchFamily="18" charset="0"/>
                <a:cs typeface="Times New Roman" pitchFamily="18" charset="0"/>
              </a:rPr>
              <a:t>      </a:t>
            </a:r>
            <a:r>
              <a:rPr lang="en-US" sz="1100" b="1" i="1" dirty="0" smtClean="0">
                <a:latin typeface="Cambria" pitchFamily="18" charset="0"/>
                <a:cs typeface="Times New Roman" pitchFamily="18" charset="0"/>
              </a:rPr>
              <a:t>h</a:t>
            </a:r>
            <a:r>
              <a:rPr lang="en-US" sz="1100" b="1" dirty="0" smtClean="0">
                <a:latin typeface="Cambria" pitchFamily="18" charset="0"/>
                <a:cs typeface="Times New Roman" pitchFamily="18" charset="0"/>
              </a:rPr>
              <a:t>(</a:t>
            </a:r>
            <a:r>
              <a:rPr lang="en-US" sz="1100" b="1" i="1" dirty="0" smtClean="0">
                <a:latin typeface="Cambria" pitchFamily="18" charset="0"/>
                <a:cs typeface="Times New Roman" pitchFamily="18" charset="0"/>
              </a:rPr>
              <a:t>t</a:t>
            </a:r>
            <a:r>
              <a:rPr lang="en-US" sz="1100" b="1" dirty="0" smtClean="0">
                <a:latin typeface="Cambria" pitchFamily="18" charset="0"/>
                <a:cs typeface="Times New Roman" pitchFamily="18" charset="0"/>
              </a:rPr>
              <a:t>=0)= </a:t>
            </a:r>
            <a:r>
              <a:rPr lang="en-US" sz="1100" b="1" i="1" dirty="0" smtClean="0">
                <a:latin typeface="Cambria" pitchFamily="18" charset="0"/>
                <a:cs typeface="Times New Roman" pitchFamily="18" charset="0"/>
              </a:rPr>
              <a:t>h</a:t>
            </a:r>
            <a:r>
              <a:rPr lang="en-US" sz="1100" b="1" i="1" baseline="-25000" dirty="0" smtClean="0">
                <a:latin typeface="Cambria" pitchFamily="18" charset="0"/>
                <a:cs typeface="Times New Roman" pitchFamily="18" charset="0"/>
              </a:rPr>
              <a:t>0</a:t>
            </a:r>
            <a:r>
              <a:rPr lang="en-US" sz="1100" b="1" dirty="0" smtClean="0">
                <a:latin typeface="Cambria" pitchFamily="18" charset="0"/>
                <a:cs typeface="Times New Roman" pitchFamily="18" charset="0"/>
              </a:rPr>
              <a:t> </a:t>
            </a:r>
            <a:endParaRPr lang="en-US" sz="1100" i="1" dirty="0" smtClean="0">
              <a:latin typeface="Cambria" pitchFamily="18" charset="0"/>
              <a:cs typeface="Times New Roman" pitchFamily="18" charset="0"/>
            </a:endParaRPr>
          </a:p>
        </p:txBody>
      </p:sp>
      <p:sp>
        <p:nvSpPr>
          <p:cNvPr id="13" name="TextBox 12"/>
          <p:cNvSpPr txBox="1"/>
          <p:nvPr/>
        </p:nvSpPr>
        <p:spPr>
          <a:xfrm>
            <a:off x="457200" y="3243590"/>
            <a:ext cx="3200400" cy="261610"/>
          </a:xfrm>
          <a:prstGeom prst="rect">
            <a:avLst/>
          </a:prstGeom>
          <a:noFill/>
        </p:spPr>
        <p:txBody>
          <a:bodyPr wrap="square" rtlCol="0">
            <a:spAutoFit/>
          </a:bodyPr>
          <a:lstStyle/>
          <a:p>
            <a:r>
              <a:rPr lang="en-US" sz="1100" dirty="0" smtClean="0">
                <a:cs typeface="Times New Roman" pitchFamily="18" charset="0"/>
              </a:rPr>
              <a:t>Solving for these boundary conditions gives:</a:t>
            </a:r>
          </a:p>
        </p:txBody>
      </p:sp>
      <p:pic>
        <p:nvPicPr>
          <p:cNvPr id="3075" name="Picture 3"/>
          <p:cNvPicPr>
            <a:picLocks noChangeAspect="1" noChangeArrowheads="1"/>
          </p:cNvPicPr>
          <p:nvPr/>
        </p:nvPicPr>
        <p:blipFill>
          <a:blip r:embed="rId4" cstate="print"/>
          <a:srcRect r="27575"/>
          <a:stretch>
            <a:fillRect/>
          </a:stretch>
        </p:blipFill>
        <p:spPr bwMode="auto">
          <a:xfrm>
            <a:off x="457200" y="3505200"/>
            <a:ext cx="2895600" cy="914400"/>
          </a:xfrm>
          <a:prstGeom prst="rect">
            <a:avLst/>
          </a:prstGeom>
          <a:noFill/>
          <a:ln w="9525">
            <a:noFill/>
            <a:miter lim="800000"/>
            <a:headEnd/>
            <a:tailEnd/>
          </a:ln>
        </p:spPr>
      </p:pic>
      <p:pic>
        <p:nvPicPr>
          <p:cNvPr id="15" name="Picture 3"/>
          <p:cNvPicPr>
            <a:picLocks noChangeAspect="1" noChangeArrowheads="1"/>
          </p:cNvPicPr>
          <p:nvPr/>
        </p:nvPicPr>
        <p:blipFill>
          <a:blip r:embed="rId4" cstate="print"/>
          <a:srcRect l="91484"/>
          <a:stretch>
            <a:fillRect/>
          </a:stretch>
        </p:blipFill>
        <p:spPr bwMode="auto">
          <a:xfrm>
            <a:off x="3429000" y="3505200"/>
            <a:ext cx="340468" cy="914400"/>
          </a:xfrm>
          <a:prstGeom prst="rect">
            <a:avLst/>
          </a:prstGeom>
          <a:noFill/>
          <a:ln w="9525">
            <a:noFill/>
            <a:miter lim="800000"/>
            <a:headEnd/>
            <a:tailEnd/>
          </a:ln>
        </p:spPr>
      </p:pic>
      <p:sp>
        <p:nvSpPr>
          <p:cNvPr id="16" name="TextBox 15"/>
          <p:cNvSpPr txBox="1"/>
          <p:nvPr/>
        </p:nvSpPr>
        <p:spPr>
          <a:xfrm>
            <a:off x="457200" y="4495800"/>
            <a:ext cx="3429000" cy="1107996"/>
          </a:xfrm>
          <a:prstGeom prst="rect">
            <a:avLst/>
          </a:prstGeom>
          <a:noFill/>
        </p:spPr>
        <p:txBody>
          <a:bodyPr wrap="square" rtlCol="0">
            <a:spAutoFit/>
          </a:bodyPr>
          <a:lstStyle/>
          <a:p>
            <a:r>
              <a:rPr lang="en-US" sz="1100" dirty="0" smtClean="0">
                <a:cs typeface="Times New Roman" pitchFamily="18" charset="0"/>
              </a:rPr>
              <a:t>With the following simplifying assumptions:</a:t>
            </a:r>
          </a:p>
          <a:p>
            <a:pPr lvl="1">
              <a:buFont typeface="Arial" charset="0"/>
              <a:buChar char="•"/>
            </a:pPr>
            <a:r>
              <a:rPr lang="en-US" sz="1100" i="1" dirty="0" err="1" smtClean="0">
                <a:latin typeface="Cambria" pitchFamily="18" charset="0"/>
                <a:cs typeface="Times New Roman" pitchFamily="18" charset="0"/>
              </a:rPr>
              <a:t>g</a:t>
            </a:r>
            <a:r>
              <a:rPr lang="en-US" sz="1100" i="1" baseline="-25000" dirty="0" err="1" smtClean="0">
                <a:latin typeface="Cambria" pitchFamily="18" charset="0"/>
                <a:cs typeface="Times New Roman" pitchFamily="18" charset="0"/>
              </a:rPr>
              <a:t>Na</a:t>
            </a:r>
            <a:r>
              <a:rPr lang="en-US" sz="1100" dirty="0" smtClean="0">
                <a:cs typeface="Times New Roman" pitchFamily="18" charset="0"/>
              </a:rPr>
              <a:t> at rest is small compared to </a:t>
            </a:r>
            <a:r>
              <a:rPr lang="en-US" sz="1100" i="1" dirty="0" err="1" smtClean="0">
                <a:latin typeface="Cambria" pitchFamily="18" charset="0"/>
                <a:cs typeface="Times New Roman" pitchFamily="18" charset="0"/>
              </a:rPr>
              <a:t>g</a:t>
            </a:r>
            <a:r>
              <a:rPr lang="en-US" sz="1100" i="1" baseline="-25000" dirty="0" err="1" smtClean="0">
                <a:latin typeface="Cambria" pitchFamily="18" charset="0"/>
                <a:cs typeface="Times New Roman" pitchFamily="18" charset="0"/>
              </a:rPr>
              <a:t>Na</a:t>
            </a:r>
            <a:r>
              <a:rPr lang="en-US" sz="1100" i="1" dirty="0" smtClean="0">
                <a:latin typeface="Cambria" pitchFamily="18" charset="0"/>
                <a:cs typeface="Times New Roman" pitchFamily="18" charset="0"/>
              </a:rPr>
              <a:t> </a:t>
            </a:r>
            <a:r>
              <a:rPr lang="en-US" sz="1100" dirty="0" smtClean="0">
                <a:cs typeface="Times New Roman" pitchFamily="18" charset="0"/>
              </a:rPr>
              <a:t>during large &gt;30 mV </a:t>
            </a:r>
            <a:r>
              <a:rPr lang="en-US" sz="1100" dirty="0" err="1" smtClean="0">
                <a:cs typeface="Times New Roman" pitchFamily="18" charset="0"/>
              </a:rPr>
              <a:t>depolarizations</a:t>
            </a:r>
            <a:r>
              <a:rPr lang="en-US" sz="1100" dirty="0" smtClean="0">
                <a:cs typeface="Times New Roman" pitchFamily="18" charset="0"/>
              </a:rPr>
              <a:t> </a:t>
            </a:r>
            <a:r>
              <a:rPr lang="en-US" sz="1100" dirty="0" smtClean="0">
                <a:cs typeface="Times New Roman" pitchFamily="18" charset="0"/>
                <a:sym typeface="Wingdings" pitchFamily="2" charset="2"/>
              </a:rPr>
              <a:t> </a:t>
            </a:r>
            <a:r>
              <a:rPr lang="en-US" sz="1100" b="1" dirty="0" smtClean="0">
                <a:cs typeface="Times New Roman" pitchFamily="18" charset="0"/>
                <a:sym typeface="Wingdings" pitchFamily="2" charset="2"/>
              </a:rPr>
              <a:t>ignore </a:t>
            </a:r>
            <a:r>
              <a:rPr lang="en-US" sz="1100" b="1" i="1" dirty="0" smtClean="0">
                <a:latin typeface="Cambria" pitchFamily="18" charset="0"/>
                <a:cs typeface="Times New Roman" pitchFamily="18" charset="0"/>
                <a:sym typeface="Wingdings" pitchFamily="2" charset="2"/>
              </a:rPr>
              <a:t>m</a:t>
            </a:r>
            <a:r>
              <a:rPr lang="en-US" sz="1100" b="1" i="1" baseline="-25000" dirty="0" smtClean="0">
                <a:latin typeface="Cambria" pitchFamily="18" charset="0"/>
                <a:cs typeface="Times New Roman" pitchFamily="18" charset="0"/>
                <a:sym typeface="Wingdings" pitchFamily="2" charset="2"/>
              </a:rPr>
              <a:t>0</a:t>
            </a:r>
            <a:r>
              <a:rPr lang="en-US" sz="1100" b="1" dirty="0" smtClean="0">
                <a:cs typeface="Times New Roman" pitchFamily="18" charset="0"/>
                <a:sym typeface="Wingdings" pitchFamily="2" charset="2"/>
              </a:rPr>
              <a:t> term</a:t>
            </a:r>
          </a:p>
          <a:p>
            <a:pPr lvl="1">
              <a:buFont typeface="Arial" charset="0"/>
              <a:buChar char="•"/>
            </a:pPr>
            <a:r>
              <a:rPr lang="en-US" sz="1100" b="1" dirty="0" smtClean="0">
                <a:cs typeface="Times New Roman" pitchFamily="18" charset="0"/>
                <a:sym typeface="Wingdings" pitchFamily="2" charset="2"/>
              </a:rPr>
              <a:t> </a:t>
            </a:r>
            <a:r>
              <a:rPr lang="en-US" sz="1100" dirty="0" smtClean="0">
                <a:cs typeface="Times New Roman" pitchFamily="18" charset="0"/>
                <a:sym typeface="Wingdings" pitchFamily="2" charset="2"/>
              </a:rPr>
              <a:t>inactivation is fairly complete at V &lt; -30mV  </a:t>
            </a:r>
            <a:r>
              <a:rPr lang="en-US" sz="1100" b="1" dirty="0" smtClean="0">
                <a:cs typeface="Times New Roman" pitchFamily="18" charset="0"/>
                <a:sym typeface="Wingdings" pitchFamily="2" charset="2"/>
              </a:rPr>
              <a:t>ignore </a:t>
            </a:r>
            <a:r>
              <a:rPr lang="en-US" sz="1100" b="1" i="1" dirty="0" smtClean="0">
                <a:latin typeface="Cambria" pitchFamily="18" charset="0"/>
                <a:cs typeface="Times New Roman" pitchFamily="18" charset="0"/>
                <a:sym typeface="Wingdings" pitchFamily="2" charset="2"/>
              </a:rPr>
              <a:t>h</a:t>
            </a:r>
            <a:r>
              <a:rPr lang="en-US" sz="1100" b="1" i="1" baseline="-25000" dirty="0" smtClean="0">
                <a:latin typeface="Cambria" pitchFamily="18" charset="0"/>
              </a:rPr>
              <a:t>∞</a:t>
            </a:r>
            <a:r>
              <a:rPr lang="en-US" sz="1100" b="1" baseline="-25000" dirty="0" smtClean="0">
                <a:latin typeface="Cambria" pitchFamily="18" charset="0"/>
                <a:cs typeface="Times New Roman" pitchFamily="18" charset="0"/>
                <a:sym typeface="Wingdings" pitchFamily="2" charset="2"/>
              </a:rPr>
              <a:t> </a:t>
            </a:r>
            <a:r>
              <a:rPr lang="en-US" sz="1100" b="1" dirty="0" smtClean="0">
                <a:cs typeface="Times New Roman" pitchFamily="18" charset="0"/>
                <a:sym typeface="Wingdings" pitchFamily="2" charset="2"/>
              </a:rPr>
              <a:t>term</a:t>
            </a:r>
            <a:endParaRPr lang="en-US" sz="1100" dirty="0" smtClean="0">
              <a:cs typeface="Times New Roman" pitchFamily="18" charset="0"/>
              <a:sym typeface="Wingdings" pitchFamily="2" charset="2"/>
            </a:endParaRPr>
          </a:p>
          <a:p>
            <a:pPr lvl="1">
              <a:buFont typeface="Arial" charset="0"/>
              <a:buChar char="•"/>
            </a:pPr>
            <a:endParaRPr lang="en-US" sz="1100" dirty="0" smtClean="0">
              <a:cs typeface="Times New Roman" pitchFamily="18" charset="0"/>
              <a:sym typeface="Wingdings" pitchFamily="2" charset="2"/>
            </a:endParaRPr>
          </a:p>
        </p:txBody>
      </p:sp>
      <p:sp>
        <p:nvSpPr>
          <p:cNvPr id="17" name="TextBox 16"/>
          <p:cNvSpPr txBox="1"/>
          <p:nvPr/>
        </p:nvSpPr>
        <p:spPr>
          <a:xfrm>
            <a:off x="457200" y="5453390"/>
            <a:ext cx="3200400" cy="261610"/>
          </a:xfrm>
          <a:prstGeom prst="rect">
            <a:avLst/>
          </a:prstGeom>
          <a:noFill/>
        </p:spPr>
        <p:txBody>
          <a:bodyPr wrap="square" rtlCol="0">
            <a:spAutoFit/>
          </a:bodyPr>
          <a:lstStyle/>
          <a:p>
            <a:r>
              <a:rPr lang="en-US" sz="1100" dirty="0" smtClean="0">
                <a:cs typeface="Times New Roman" pitchFamily="18" charset="0"/>
              </a:rPr>
              <a:t>We arrive at the following equation:</a:t>
            </a:r>
          </a:p>
        </p:txBody>
      </p:sp>
      <p:pic>
        <p:nvPicPr>
          <p:cNvPr id="3076" name="Picture 4"/>
          <p:cNvPicPr>
            <a:picLocks noChangeAspect="1" noChangeArrowheads="1"/>
          </p:cNvPicPr>
          <p:nvPr/>
        </p:nvPicPr>
        <p:blipFill>
          <a:blip r:embed="rId5" cstate="print"/>
          <a:srcRect r="28358"/>
          <a:stretch>
            <a:fillRect/>
          </a:stretch>
        </p:blipFill>
        <p:spPr bwMode="auto">
          <a:xfrm>
            <a:off x="457200" y="5715000"/>
            <a:ext cx="2743200" cy="304800"/>
          </a:xfrm>
          <a:prstGeom prst="rect">
            <a:avLst/>
          </a:prstGeom>
          <a:noFill/>
          <a:ln w="9525">
            <a:noFill/>
            <a:miter lim="800000"/>
            <a:headEnd/>
            <a:tailEnd/>
          </a:ln>
        </p:spPr>
      </p:pic>
      <p:pic>
        <p:nvPicPr>
          <p:cNvPr id="3077" name="Picture 5"/>
          <p:cNvPicPr>
            <a:picLocks noChangeAspect="1" noChangeArrowheads="1"/>
          </p:cNvPicPr>
          <p:nvPr/>
        </p:nvPicPr>
        <p:blipFill>
          <a:blip r:embed="rId6" cstate="print"/>
          <a:srcRect/>
          <a:stretch>
            <a:fillRect/>
          </a:stretch>
        </p:blipFill>
        <p:spPr bwMode="auto">
          <a:xfrm>
            <a:off x="838200" y="5943600"/>
            <a:ext cx="1028700" cy="231962"/>
          </a:xfrm>
          <a:prstGeom prst="rect">
            <a:avLst/>
          </a:prstGeom>
          <a:noFill/>
          <a:ln w="9525">
            <a:noFill/>
            <a:miter lim="800000"/>
            <a:headEnd/>
            <a:tailEnd/>
          </a:ln>
        </p:spPr>
      </p:pic>
      <p:pic>
        <p:nvPicPr>
          <p:cNvPr id="20" name="Picture 4"/>
          <p:cNvPicPr>
            <a:picLocks noChangeAspect="1" noChangeArrowheads="1"/>
          </p:cNvPicPr>
          <p:nvPr/>
        </p:nvPicPr>
        <p:blipFill>
          <a:blip r:embed="rId5" cstate="print"/>
          <a:srcRect l="87562"/>
          <a:stretch>
            <a:fillRect/>
          </a:stretch>
        </p:blipFill>
        <p:spPr bwMode="auto">
          <a:xfrm>
            <a:off x="3276600" y="5715000"/>
            <a:ext cx="476251" cy="30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l="23750" t="14167" r="22500" b="7500"/>
          <a:stretch>
            <a:fillRect/>
          </a:stretch>
        </p:blipFill>
        <p:spPr bwMode="auto">
          <a:xfrm>
            <a:off x="4038600" y="1143000"/>
            <a:ext cx="4941651" cy="5401340"/>
          </a:xfrm>
          <a:prstGeom prst="rect">
            <a:avLst/>
          </a:prstGeom>
          <a:noFill/>
          <a:ln w="9525">
            <a:noFill/>
            <a:miter lim="800000"/>
            <a:headEnd/>
            <a:tailEnd/>
          </a:ln>
          <a:effectLst/>
        </p:spPr>
      </p:pic>
      <p:cxnSp>
        <p:nvCxnSpPr>
          <p:cNvPr id="5" name="Straight Connector 4"/>
          <p:cNvCxnSpPr/>
          <p:nvPr/>
        </p:nvCxnSpPr>
        <p:spPr>
          <a:xfrm>
            <a:off x="381000" y="762000"/>
            <a:ext cx="8305800" cy="0"/>
          </a:xfrm>
          <a:prstGeom prst="line">
            <a:avLst/>
          </a:prstGeom>
          <a:ln w="1905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81000" y="228600"/>
            <a:ext cx="7239000" cy="461665"/>
          </a:xfrm>
          <a:prstGeom prst="rect">
            <a:avLst/>
          </a:prstGeom>
          <a:noFill/>
        </p:spPr>
        <p:txBody>
          <a:bodyPr wrap="square" rtlCol="0">
            <a:spAutoFit/>
          </a:bodyPr>
          <a:lstStyle/>
          <a:p>
            <a:r>
              <a:rPr lang="en-US" sz="2400" dirty="0" smtClean="0">
                <a:latin typeface="+mj-lt"/>
              </a:rPr>
              <a:t>modeling Na</a:t>
            </a:r>
            <a:r>
              <a:rPr lang="en-US" sz="2400" baseline="30000" dirty="0" smtClean="0">
                <a:latin typeface="+mj-lt"/>
              </a:rPr>
              <a:t>+</a:t>
            </a:r>
            <a:r>
              <a:rPr lang="en-US" sz="2400" dirty="0" smtClean="0">
                <a:latin typeface="+mj-lt"/>
              </a:rPr>
              <a:t> conductance (</a:t>
            </a:r>
            <a:r>
              <a:rPr lang="en-US" sz="2400" i="1" dirty="0" err="1" smtClean="0">
                <a:latin typeface="Cambria" pitchFamily="18" charset="0"/>
              </a:rPr>
              <a:t>g</a:t>
            </a:r>
            <a:r>
              <a:rPr lang="en-US" sz="2400" i="1" baseline="-25000" dirty="0" err="1" smtClean="0">
                <a:latin typeface="Cambria" pitchFamily="18" charset="0"/>
              </a:rPr>
              <a:t>Na</a:t>
            </a:r>
            <a:r>
              <a:rPr lang="en-US" sz="2400" dirty="0" smtClean="0">
                <a:latin typeface="+mj-lt"/>
              </a:rPr>
              <a:t>)</a:t>
            </a:r>
            <a:endParaRPr lang="en-US" dirty="0" smtClean="0">
              <a:latin typeface="+mj-lt"/>
            </a:endParaRPr>
          </a:p>
        </p:txBody>
      </p:sp>
      <p:sp>
        <p:nvSpPr>
          <p:cNvPr id="7" name="TextBox 6"/>
          <p:cNvSpPr txBox="1"/>
          <p:nvPr/>
        </p:nvSpPr>
        <p:spPr>
          <a:xfrm>
            <a:off x="5486400" y="838200"/>
            <a:ext cx="3200400" cy="261610"/>
          </a:xfrm>
          <a:prstGeom prst="rect">
            <a:avLst/>
          </a:prstGeom>
          <a:noFill/>
        </p:spPr>
        <p:txBody>
          <a:bodyPr wrap="square" rtlCol="0">
            <a:spAutoFit/>
          </a:bodyPr>
          <a:lstStyle/>
          <a:p>
            <a:pPr algn="r"/>
            <a:r>
              <a:rPr lang="en-US" sz="1100" dirty="0" smtClean="0"/>
              <a:t>[Fig.  6] Hodgkin A.L. &amp; Huxley A.F. (1952) </a:t>
            </a:r>
            <a:r>
              <a:rPr lang="en-US" sz="1100" i="1" dirty="0" smtClean="0"/>
              <a:t>J. Physiol.</a:t>
            </a:r>
            <a:endParaRPr lang="en-US" sz="1100" i="1" dirty="0"/>
          </a:p>
        </p:txBody>
      </p:sp>
      <p:sp>
        <p:nvSpPr>
          <p:cNvPr id="8" name="Rectangle 7"/>
          <p:cNvSpPr/>
          <p:nvPr/>
        </p:nvSpPr>
        <p:spPr>
          <a:xfrm>
            <a:off x="228600" y="1219200"/>
            <a:ext cx="3733800" cy="5334000"/>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p:cNvPicPr>
            <a:picLocks noChangeAspect="1" noChangeArrowheads="1"/>
          </p:cNvPicPr>
          <p:nvPr/>
        </p:nvPicPr>
        <p:blipFill>
          <a:blip r:embed="rId3" cstate="print"/>
          <a:srcRect/>
          <a:stretch>
            <a:fillRect/>
          </a:stretch>
        </p:blipFill>
        <p:spPr bwMode="auto">
          <a:xfrm>
            <a:off x="609600" y="1447800"/>
            <a:ext cx="3175606" cy="990600"/>
          </a:xfrm>
          <a:prstGeom prst="rect">
            <a:avLst/>
          </a:prstGeom>
          <a:noFill/>
          <a:ln w="9525">
            <a:noFill/>
            <a:miter lim="800000"/>
            <a:headEnd/>
            <a:tailEnd/>
          </a:ln>
        </p:spPr>
      </p:pic>
      <p:sp>
        <p:nvSpPr>
          <p:cNvPr id="11" name="TextBox 10"/>
          <p:cNvSpPr txBox="1"/>
          <p:nvPr/>
        </p:nvSpPr>
        <p:spPr>
          <a:xfrm>
            <a:off x="457200" y="2667000"/>
            <a:ext cx="3429000" cy="261610"/>
          </a:xfrm>
          <a:prstGeom prst="rect">
            <a:avLst/>
          </a:prstGeom>
          <a:noFill/>
        </p:spPr>
        <p:txBody>
          <a:bodyPr wrap="square" rtlCol="0">
            <a:spAutoFit/>
          </a:bodyPr>
          <a:lstStyle/>
          <a:p>
            <a:r>
              <a:rPr lang="en-US" sz="1100" dirty="0" smtClean="0">
                <a:cs typeface="Times New Roman" pitchFamily="18" charset="0"/>
              </a:rPr>
              <a:t>At rest (i.e., </a:t>
            </a:r>
            <a:r>
              <a:rPr lang="en-US" sz="1100" i="1" dirty="0" smtClean="0">
                <a:latin typeface="Cambria" pitchFamily="18" charset="0"/>
                <a:cs typeface="Times New Roman" pitchFamily="18" charset="0"/>
              </a:rPr>
              <a:t>t</a:t>
            </a:r>
            <a:r>
              <a:rPr lang="en-US" sz="1100" dirty="0" smtClean="0">
                <a:latin typeface="Cambria" pitchFamily="18" charset="0"/>
                <a:cs typeface="Times New Roman" pitchFamily="18" charset="0"/>
              </a:rPr>
              <a:t>=0</a:t>
            </a:r>
            <a:r>
              <a:rPr lang="en-US" sz="1100" dirty="0" smtClean="0">
                <a:cs typeface="Times New Roman" pitchFamily="18" charset="0"/>
              </a:rPr>
              <a:t>) </a:t>
            </a:r>
            <a:r>
              <a:rPr lang="en-US" sz="1100" i="1" dirty="0" smtClean="0">
                <a:cs typeface="Times New Roman" pitchFamily="18" charset="0"/>
              </a:rPr>
              <a:t>... </a:t>
            </a:r>
            <a:r>
              <a:rPr lang="en-US" sz="1100" i="1" dirty="0" smtClean="0">
                <a:latin typeface="Cambria" pitchFamily="18" charset="0"/>
                <a:cs typeface="Times New Roman" pitchFamily="18" charset="0"/>
              </a:rPr>
              <a:t>  </a:t>
            </a:r>
            <a:r>
              <a:rPr lang="en-US" sz="1100" b="1" i="1" dirty="0" smtClean="0">
                <a:latin typeface="Cambria" pitchFamily="18" charset="0"/>
                <a:cs typeface="Times New Roman" pitchFamily="18" charset="0"/>
              </a:rPr>
              <a:t>m</a:t>
            </a:r>
            <a:r>
              <a:rPr lang="en-US" sz="1100" b="1" dirty="0" smtClean="0">
                <a:latin typeface="Cambria" pitchFamily="18" charset="0"/>
                <a:cs typeface="Times New Roman" pitchFamily="18" charset="0"/>
              </a:rPr>
              <a:t>(</a:t>
            </a:r>
            <a:r>
              <a:rPr lang="en-US" sz="1100" b="1" i="1" dirty="0" smtClean="0">
                <a:latin typeface="Cambria" pitchFamily="18" charset="0"/>
                <a:cs typeface="Times New Roman" pitchFamily="18" charset="0"/>
              </a:rPr>
              <a:t>t</a:t>
            </a:r>
            <a:r>
              <a:rPr lang="en-US" sz="1100" b="1" dirty="0" smtClean="0">
                <a:latin typeface="Cambria" pitchFamily="18" charset="0"/>
                <a:cs typeface="Times New Roman" pitchFamily="18" charset="0"/>
              </a:rPr>
              <a:t>=0)= </a:t>
            </a:r>
            <a:r>
              <a:rPr lang="en-US" sz="1100" b="1" i="1" dirty="0" smtClean="0">
                <a:latin typeface="Cambria" pitchFamily="18" charset="0"/>
                <a:cs typeface="Times New Roman" pitchFamily="18" charset="0"/>
              </a:rPr>
              <a:t>m</a:t>
            </a:r>
            <a:r>
              <a:rPr lang="en-US" sz="1100" b="1" i="1" baseline="-25000" dirty="0" smtClean="0">
                <a:latin typeface="Cambria" pitchFamily="18" charset="0"/>
                <a:cs typeface="Times New Roman" pitchFamily="18" charset="0"/>
              </a:rPr>
              <a:t>0</a:t>
            </a:r>
            <a:r>
              <a:rPr lang="en-US" sz="1100" b="1" dirty="0" smtClean="0">
                <a:latin typeface="Cambria" pitchFamily="18" charset="0"/>
                <a:cs typeface="Times New Roman" pitchFamily="18" charset="0"/>
              </a:rPr>
              <a:t>     </a:t>
            </a:r>
            <a:r>
              <a:rPr lang="en-US" sz="1100" i="1" dirty="0" smtClean="0">
                <a:cs typeface="Times New Roman" pitchFamily="18" charset="0"/>
              </a:rPr>
              <a:t>and</a:t>
            </a:r>
            <a:r>
              <a:rPr lang="en-US" sz="1100" dirty="0" smtClean="0">
                <a:latin typeface="Cambria" pitchFamily="18" charset="0"/>
                <a:cs typeface="Times New Roman" pitchFamily="18" charset="0"/>
              </a:rPr>
              <a:t>      </a:t>
            </a:r>
            <a:r>
              <a:rPr lang="en-US" sz="1100" b="1" i="1" dirty="0" smtClean="0">
                <a:latin typeface="Cambria" pitchFamily="18" charset="0"/>
                <a:cs typeface="Times New Roman" pitchFamily="18" charset="0"/>
              </a:rPr>
              <a:t>h</a:t>
            </a:r>
            <a:r>
              <a:rPr lang="en-US" sz="1100" b="1" dirty="0" smtClean="0">
                <a:latin typeface="Cambria" pitchFamily="18" charset="0"/>
                <a:cs typeface="Times New Roman" pitchFamily="18" charset="0"/>
              </a:rPr>
              <a:t>(</a:t>
            </a:r>
            <a:r>
              <a:rPr lang="en-US" sz="1100" b="1" i="1" dirty="0" smtClean="0">
                <a:latin typeface="Cambria" pitchFamily="18" charset="0"/>
                <a:cs typeface="Times New Roman" pitchFamily="18" charset="0"/>
              </a:rPr>
              <a:t>t</a:t>
            </a:r>
            <a:r>
              <a:rPr lang="en-US" sz="1100" b="1" dirty="0" smtClean="0">
                <a:latin typeface="Cambria" pitchFamily="18" charset="0"/>
                <a:cs typeface="Times New Roman" pitchFamily="18" charset="0"/>
              </a:rPr>
              <a:t>=0</a:t>
            </a:r>
            <a:r>
              <a:rPr lang="en-US" sz="1100" b="1" smtClean="0">
                <a:latin typeface="Cambria" pitchFamily="18" charset="0"/>
                <a:cs typeface="Times New Roman" pitchFamily="18" charset="0"/>
              </a:rPr>
              <a:t>)= </a:t>
            </a:r>
            <a:r>
              <a:rPr lang="en-US" sz="1100" b="1" i="1" smtClean="0">
                <a:latin typeface="Cambria" pitchFamily="18" charset="0"/>
                <a:cs typeface="Times New Roman" pitchFamily="18" charset="0"/>
              </a:rPr>
              <a:t>h</a:t>
            </a:r>
            <a:r>
              <a:rPr lang="en-US" sz="1100" b="1" i="1" baseline="-25000" smtClean="0">
                <a:latin typeface="Cambria" pitchFamily="18" charset="0"/>
                <a:cs typeface="Times New Roman" pitchFamily="18" charset="0"/>
              </a:rPr>
              <a:t>0</a:t>
            </a:r>
            <a:r>
              <a:rPr lang="en-US" sz="1100" b="1" smtClean="0">
                <a:latin typeface="Cambria" pitchFamily="18" charset="0"/>
                <a:cs typeface="Times New Roman" pitchFamily="18" charset="0"/>
              </a:rPr>
              <a:t> </a:t>
            </a:r>
            <a:endParaRPr lang="en-US" sz="1100" i="1" dirty="0" smtClean="0">
              <a:latin typeface="Cambria" pitchFamily="18" charset="0"/>
              <a:cs typeface="Times New Roman" pitchFamily="18" charset="0"/>
            </a:endParaRPr>
          </a:p>
        </p:txBody>
      </p:sp>
      <p:sp>
        <p:nvSpPr>
          <p:cNvPr id="13" name="TextBox 12"/>
          <p:cNvSpPr txBox="1"/>
          <p:nvPr/>
        </p:nvSpPr>
        <p:spPr>
          <a:xfrm>
            <a:off x="457200" y="3243590"/>
            <a:ext cx="3200400" cy="261610"/>
          </a:xfrm>
          <a:prstGeom prst="rect">
            <a:avLst/>
          </a:prstGeom>
          <a:noFill/>
        </p:spPr>
        <p:txBody>
          <a:bodyPr wrap="square" rtlCol="0">
            <a:spAutoFit/>
          </a:bodyPr>
          <a:lstStyle/>
          <a:p>
            <a:r>
              <a:rPr lang="en-US" sz="1100" dirty="0" smtClean="0">
                <a:cs typeface="Times New Roman" pitchFamily="18" charset="0"/>
              </a:rPr>
              <a:t>Solving for these boundary conditions gives:</a:t>
            </a:r>
          </a:p>
        </p:txBody>
      </p:sp>
      <p:pic>
        <p:nvPicPr>
          <p:cNvPr id="3075" name="Picture 3"/>
          <p:cNvPicPr>
            <a:picLocks noChangeAspect="1" noChangeArrowheads="1"/>
          </p:cNvPicPr>
          <p:nvPr/>
        </p:nvPicPr>
        <p:blipFill>
          <a:blip r:embed="rId4" cstate="print"/>
          <a:srcRect r="27575"/>
          <a:stretch>
            <a:fillRect/>
          </a:stretch>
        </p:blipFill>
        <p:spPr bwMode="auto">
          <a:xfrm>
            <a:off x="457200" y="3505200"/>
            <a:ext cx="2895600" cy="914400"/>
          </a:xfrm>
          <a:prstGeom prst="rect">
            <a:avLst/>
          </a:prstGeom>
          <a:noFill/>
          <a:ln w="9525">
            <a:noFill/>
            <a:miter lim="800000"/>
            <a:headEnd/>
            <a:tailEnd/>
          </a:ln>
        </p:spPr>
      </p:pic>
      <p:pic>
        <p:nvPicPr>
          <p:cNvPr id="15" name="Picture 3"/>
          <p:cNvPicPr>
            <a:picLocks noChangeAspect="1" noChangeArrowheads="1"/>
          </p:cNvPicPr>
          <p:nvPr/>
        </p:nvPicPr>
        <p:blipFill>
          <a:blip r:embed="rId4" cstate="print"/>
          <a:srcRect l="91484"/>
          <a:stretch>
            <a:fillRect/>
          </a:stretch>
        </p:blipFill>
        <p:spPr bwMode="auto">
          <a:xfrm>
            <a:off x="3429000" y="3505200"/>
            <a:ext cx="340468" cy="914400"/>
          </a:xfrm>
          <a:prstGeom prst="rect">
            <a:avLst/>
          </a:prstGeom>
          <a:noFill/>
          <a:ln w="9525">
            <a:noFill/>
            <a:miter lim="800000"/>
            <a:headEnd/>
            <a:tailEnd/>
          </a:ln>
        </p:spPr>
      </p:pic>
      <p:sp>
        <p:nvSpPr>
          <p:cNvPr id="16" name="TextBox 15"/>
          <p:cNvSpPr txBox="1"/>
          <p:nvPr/>
        </p:nvSpPr>
        <p:spPr>
          <a:xfrm>
            <a:off x="457200" y="4495800"/>
            <a:ext cx="3429000" cy="1107996"/>
          </a:xfrm>
          <a:prstGeom prst="rect">
            <a:avLst/>
          </a:prstGeom>
          <a:noFill/>
        </p:spPr>
        <p:txBody>
          <a:bodyPr wrap="square" rtlCol="0">
            <a:spAutoFit/>
          </a:bodyPr>
          <a:lstStyle/>
          <a:p>
            <a:r>
              <a:rPr lang="en-US" sz="1100" dirty="0" smtClean="0">
                <a:cs typeface="Times New Roman" pitchFamily="18" charset="0"/>
              </a:rPr>
              <a:t>With the following simplifying assumptions:</a:t>
            </a:r>
          </a:p>
          <a:p>
            <a:pPr lvl="1">
              <a:buFont typeface="Arial" charset="0"/>
              <a:buChar char="•"/>
            </a:pPr>
            <a:r>
              <a:rPr lang="en-US" sz="1100" i="1" dirty="0" err="1" smtClean="0">
                <a:latin typeface="Cambria" pitchFamily="18" charset="0"/>
                <a:cs typeface="Times New Roman" pitchFamily="18" charset="0"/>
              </a:rPr>
              <a:t>g</a:t>
            </a:r>
            <a:r>
              <a:rPr lang="en-US" sz="1100" i="1" baseline="-25000" dirty="0" err="1" smtClean="0">
                <a:latin typeface="Cambria" pitchFamily="18" charset="0"/>
                <a:cs typeface="Times New Roman" pitchFamily="18" charset="0"/>
              </a:rPr>
              <a:t>Na</a:t>
            </a:r>
            <a:r>
              <a:rPr lang="en-US" sz="1100" dirty="0" smtClean="0">
                <a:cs typeface="Times New Roman" pitchFamily="18" charset="0"/>
              </a:rPr>
              <a:t> at rest is small compared to </a:t>
            </a:r>
            <a:r>
              <a:rPr lang="en-US" sz="1100" i="1" dirty="0" err="1" smtClean="0">
                <a:latin typeface="Cambria" pitchFamily="18" charset="0"/>
                <a:cs typeface="Times New Roman" pitchFamily="18" charset="0"/>
              </a:rPr>
              <a:t>g</a:t>
            </a:r>
            <a:r>
              <a:rPr lang="en-US" sz="1100" i="1" baseline="-25000" dirty="0" err="1" smtClean="0">
                <a:latin typeface="Cambria" pitchFamily="18" charset="0"/>
                <a:cs typeface="Times New Roman" pitchFamily="18" charset="0"/>
              </a:rPr>
              <a:t>Na</a:t>
            </a:r>
            <a:r>
              <a:rPr lang="en-US" sz="1100" i="1" dirty="0" smtClean="0">
                <a:latin typeface="Cambria" pitchFamily="18" charset="0"/>
                <a:cs typeface="Times New Roman" pitchFamily="18" charset="0"/>
              </a:rPr>
              <a:t> </a:t>
            </a:r>
            <a:r>
              <a:rPr lang="en-US" sz="1100" dirty="0" smtClean="0">
                <a:cs typeface="Times New Roman" pitchFamily="18" charset="0"/>
              </a:rPr>
              <a:t>during large &gt;30 mV </a:t>
            </a:r>
            <a:r>
              <a:rPr lang="en-US" sz="1100" dirty="0" err="1" smtClean="0">
                <a:cs typeface="Times New Roman" pitchFamily="18" charset="0"/>
              </a:rPr>
              <a:t>depolarizations</a:t>
            </a:r>
            <a:r>
              <a:rPr lang="en-US" sz="1100" dirty="0" smtClean="0">
                <a:cs typeface="Times New Roman" pitchFamily="18" charset="0"/>
              </a:rPr>
              <a:t> </a:t>
            </a:r>
            <a:r>
              <a:rPr lang="en-US" sz="1100" dirty="0" smtClean="0">
                <a:cs typeface="Times New Roman" pitchFamily="18" charset="0"/>
                <a:sym typeface="Wingdings" pitchFamily="2" charset="2"/>
              </a:rPr>
              <a:t> </a:t>
            </a:r>
            <a:r>
              <a:rPr lang="en-US" sz="1100" b="1" dirty="0" smtClean="0">
                <a:cs typeface="Times New Roman" pitchFamily="18" charset="0"/>
                <a:sym typeface="Wingdings" pitchFamily="2" charset="2"/>
              </a:rPr>
              <a:t>ignore </a:t>
            </a:r>
            <a:r>
              <a:rPr lang="en-US" sz="1100" b="1" i="1" dirty="0" smtClean="0">
                <a:latin typeface="Cambria" pitchFamily="18" charset="0"/>
                <a:cs typeface="Times New Roman" pitchFamily="18" charset="0"/>
                <a:sym typeface="Wingdings" pitchFamily="2" charset="2"/>
              </a:rPr>
              <a:t>m</a:t>
            </a:r>
            <a:r>
              <a:rPr lang="en-US" sz="1100" b="1" i="1" baseline="-25000" dirty="0" smtClean="0">
                <a:latin typeface="Cambria" pitchFamily="18" charset="0"/>
                <a:cs typeface="Times New Roman" pitchFamily="18" charset="0"/>
                <a:sym typeface="Wingdings" pitchFamily="2" charset="2"/>
              </a:rPr>
              <a:t>0</a:t>
            </a:r>
            <a:r>
              <a:rPr lang="en-US" sz="1100" b="1" dirty="0" smtClean="0">
                <a:cs typeface="Times New Roman" pitchFamily="18" charset="0"/>
                <a:sym typeface="Wingdings" pitchFamily="2" charset="2"/>
              </a:rPr>
              <a:t> term</a:t>
            </a:r>
          </a:p>
          <a:p>
            <a:pPr lvl="1">
              <a:buFont typeface="Arial" charset="0"/>
              <a:buChar char="•"/>
            </a:pPr>
            <a:r>
              <a:rPr lang="en-US" sz="1100" b="1" dirty="0" smtClean="0">
                <a:cs typeface="Times New Roman" pitchFamily="18" charset="0"/>
                <a:sym typeface="Wingdings" pitchFamily="2" charset="2"/>
              </a:rPr>
              <a:t> </a:t>
            </a:r>
            <a:r>
              <a:rPr lang="en-US" sz="1100" dirty="0" smtClean="0">
                <a:cs typeface="Times New Roman" pitchFamily="18" charset="0"/>
                <a:sym typeface="Wingdings" pitchFamily="2" charset="2"/>
              </a:rPr>
              <a:t>inactivation is fairly complete at V &lt; -30mV  </a:t>
            </a:r>
            <a:r>
              <a:rPr lang="en-US" sz="1100" b="1" dirty="0" smtClean="0">
                <a:cs typeface="Times New Roman" pitchFamily="18" charset="0"/>
                <a:sym typeface="Wingdings" pitchFamily="2" charset="2"/>
              </a:rPr>
              <a:t>ignore </a:t>
            </a:r>
            <a:r>
              <a:rPr lang="en-US" sz="1100" b="1" i="1" dirty="0" smtClean="0">
                <a:latin typeface="Cambria" pitchFamily="18" charset="0"/>
                <a:cs typeface="Times New Roman" pitchFamily="18" charset="0"/>
                <a:sym typeface="Wingdings" pitchFamily="2" charset="2"/>
              </a:rPr>
              <a:t>h</a:t>
            </a:r>
            <a:r>
              <a:rPr lang="en-US" sz="1100" b="1" i="1" baseline="-25000" dirty="0" smtClean="0">
                <a:latin typeface="Cambria" pitchFamily="18" charset="0"/>
              </a:rPr>
              <a:t>∞</a:t>
            </a:r>
            <a:r>
              <a:rPr lang="en-US" sz="1100" b="1" baseline="-25000" dirty="0" smtClean="0">
                <a:latin typeface="Cambria" pitchFamily="18" charset="0"/>
                <a:cs typeface="Times New Roman" pitchFamily="18" charset="0"/>
                <a:sym typeface="Wingdings" pitchFamily="2" charset="2"/>
              </a:rPr>
              <a:t> </a:t>
            </a:r>
            <a:r>
              <a:rPr lang="en-US" sz="1100" b="1" dirty="0" smtClean="0">
                <a:cs typeface="Times New Roman" pitchFamily="18" charset="0"/>
                <a:sym typeface="Wingdings" pitchFamily="2" charset="2"/>
              </a:rPr>
              <a:t>term</a:t>
            </a:r>
            <a:endParaRPr lang="en-US" sz="1100" dirty="0" smtClean="0">
              <a:cs typeface="Times New Roman" pitchFamily="18" charset="0"/>
              <a:sym typeface="Wingdings" pitchFamily="2" charset="2"/>
            </a:endParaRPr>
          </a:p>
          <a:p>
            <a:pPr lvl="1">
              <a:buFont typeface="Arial" charset="0"/>
              <a:buChar char="•"/>
            </a:pPr>
            <a:endParaRPr lang="en-US" sz="1100" dirty="0" smtClean="0">
              <a:cs typeface="Times New Roman" pitchFamily="18" charset="0"/>
              <a:sym typeface="Wingdings" pitchFamily="2" charset="2"/>
            </a:endParaRPr>
          </a:p>
        </p:txBody>
      </p:sp>
      <p:sp>
        <p:nvSpPr>
          <p:cNvPr id="17" name="TextBox 16"/>
          <p:cNvSpPr txBox="1"/>
          <p:nvPr/>
        </p:nvSpPr>
        <p:spPr>
          <a:xfrm>
            <a:off x="457200" y="5453390"/>
            <a:ext cx="3200400" cy="261610"/>
          </a:xfrm>
          <a:prstGeom prst="rect">
            <a:avLst/>
          </a:prstGeom>
          <a:noFill/>
        </p:spPr>
        <p:txBody>
          <a:bodyPr wrap="square" rtlCol="0">
            <a:spAutoFit/>
          </a:bodyPr>
          <a:lstStyle/>
          <a:p>
            <a:r>
              <a:rPr lang="en-US" sz="1100" dirty="0" smtClean="0">
                <a:cs typeface="Times New Roman" pitchFamily="18" charset="0"/>
              </a:rPr>
              <a:t>We arrive at the following equation:</a:t>
            </a:r>
          </a:p>
        </p:txBody>
      </p:sp>
      <p:pic>
        <p:nvPicPr>
          <p:cNvPr id="3076" name="Picture 4"/>
          <p:cNvPicPr>
            <a:picLocks noChangeAspect="1" noChangeArrowheads="1"/>
          </p:cNvPicPr>
          <p:nvPr/>
        </p:nvPicPr>
        <p:blipFill>
          <a:blip r:embed="rId5" cstate="print"/>
          <a:srcRect r="28358"/>
          <a:stretch>
            <a:fillRect/>
          </a:stretch>
        </p:blipFill>
        <p:spPr bwMode="auto">
          <a:xfrm>
            <a:off x="457200" y="5715000"/>
            <a:ext cx="2743200" cy="304800"/>
          </a:xfrm>
          <a:prstGeom prst="rect">
            <a:avLst/>
          </a:prstGeom>
          <a:noFill/>
          <a:ln w="9525">
            <a:noFill/>
            <a:miter lim="800000"/>
            <a:headEnd/>
            <a:tailEnd/>
          </a:ln>
        </p:spPr>
      </p:pic>
      <p:pic>
        <p:nvPicPr>
          <p:cNvPr id="3077" name="Picture 5"/>
          <p:cNvPicPr>
            <a:picLocks noChangeAspect="1" noChangeArrowheads="1"/>
          </p:cNvPicPr>
          <p:nvPr/>
        </p:nvPicPr>
        <p:blipFill>
          <a:blip r:embed="rId6" cstate="print"/>
          <a:srcRect/>
          <a:stretch>
            <a:fillRect/>
          </a:stretch>
        </p:blipFill>
        <p:spPr bwMode="auto">
          <a:xfrm>
            <a:off x="838200" y="5943600"/>
            <a:ext cx="1028700" cy="231962"/>
          </a:xfrm>
          <a:prstGeom prst="rect">
            <a:avLst/>
          </a:prstGeom>
          <a:noFill/>
          <a:ln w="9525">
            <a:noFill/>
            <a:miter lim="800000"/>
            <a:headEnd/>
            <a:tailEnd/>
          </a:ln>
        </p:spPr>
      </p:pic>
      <p:pic>
        <p:nvPicPr>
          <p:cNvPr id="20" name="Picture 4"/>
          <p:cNvPicPr>
            <a:picLocks noChangeAspect="1" noChangeArrowheads="1"/>
          </p:cNvPicPr>
          <p:nvPr/>
        </p:nvPicPr>
        <p:blipFill>
          <a:blip r:embed="rId5" cstate="print"/>
          <a:srcRect l="87562"/>
          <a:stretch>
            <a:fillRect/>
          </a:stretch>
        </p:blipFill>
        <p:spPr bwMode="auto">
          <a:xfrm>
            <a:off x="3276600" y="5715000"/>
            <a:ext cx="476251" cy="304800"/>
          </a:xfrm>
          <a:prstGeom prst="rect">
            <a:avLst/>
          </a:prstGeom>
          <a:noFill/>
          <a:ln w="9525">
            <a:noFill/>
            <a:miter lim="800000"/>
            <a:headEnd/>
            <a:tailEnd/>
          </a:ln>
        </p:spPr>
      </p:pic>
      <p:pic>
        <p:nvPicPr>
          <p:cNvPr id="18" name="Picture 4"/>
          <p:cNvPicPr>
            <a:picLocks noChangeAspect="1" noChangeArrowheads="1"/>
          </p:cNvPicPr>
          <p:nvPr/>
        </p:nvPicPr>
        <p:blipFill>
          <a:blip r:embed="rId5" cstate="print"/>
          <a:srcRect r="28358"/>
          <a:stretch>
            <a:fillRect/>
          </a:stretch>
        </p:blipFill>
        <p:spPr bwMode="auto">
          <a:xfrm>
            <a:off x="5784501" y="1184869"/>
            <a:ext cx="2743200" cy="304800"/>
          </a:xfrm>
          <a:prstGeom prst="rect">
            <a:avLst/>
          </a:prstGeom>
          <a:noFill/>
          <a:ln w="9525">
            <a:noFill/>
            <a:miter lim="800000"/>
            <a:headEnd/>
            <a:tailEnd/>
          </a:ln>
        </p:spPr>
      </p:pic>
      <p:sp>
        <p:nvSpPr>
          <p:cNvPr id="19" name="TextBox 18"/>
          <p:cNvSpPr txBox="1"/>
          <p:nvPr/>
        </p:nvSpPr>
        <p:spPr>
          <a:xfrm>
            <a:off x="6102021" y="1446126"/>
            <a:ext cx="2609900" cy="261610"/>
          </a:xfrm>
          <a:prstGeom prst="rect">
            <a:avLst/>
          </a:prstGeom>
          <a:noFill/>
        </p:spPr>
        <p:txBody>
          <a:bodyPr wrap="square" rtlCol="0">
            <a:spAutoFit/>
          </a:bodyPr>
          <a:lstStyle/>
          <a:p>
            <a:r>
              <a:rPr lang="en-US" sz="1100" dirty="0" smtClean="0"/>
              <a:t>= </a:t>
            </a:r>
            <a:r>
              <a:rPr lang="en-US" sz="1100" b="1" dirty="0" smtClean="0">
                <a:cs typeface="Times New Roman" pitchFamily="18" charset="0"/>
              </a:rPr>
              <a:t>40.3 [1 – exp(-</a:t>
            </a:r>
            <a:r>
              <a:rPr lang="en-US" sz="1100" b="1" i="1" dirty="0" smtClean="0">
                <a:latin typeface="Cambria" pitchFamily="18" charset="0"/>
                <a:cs typeface="Times New Roman" pitchFamily="18" charset="0"/>
              </a:rPr>
              <a:t>t</a:t>
            </a:r>
            <a:r>
              <a:rPr lang="en-US" sz="1100" b="1" dirty="0" smtClean="0">
                <a:cs typeface="Times New Roman" pitchFamily="18" charset="0"/>
              </a:rPr>
              <a:t> /0.140)]</a:t>
            </a:r>
            <a:r>
              <a:rPr lang="en-US" sz="1100" b="1" baseline="30000" dirty="0" smtClean="0">
                <a:cs typeface="Times New Roman" pitchFamily="18" charset="0"/>
              </a:rPr>
              <a:t>3 </a:t>
            </a:r>
            <a:r>
              <a:rPr lang="en-US" sz="1100" b="1" dirty="0" smtClean="0">
                <a:cs typeface="Times New Roman" pitchFamily="18" charset="0"/>
              </a:rPr>
              <a:t>exp(-</a:t>
            </a:r>
            <a:r>
              <a:rPr lang="en-US" sz="1100" b="1" i="1" dirty="0" smtClean="0">
                <a:latin typeface="Cambria" pitchFamily="18" charset="0"/>
                <a:cs typeface="Times New Roman" pitchFamily="18" charset="0"/>
              </a:rPr>
              <a:t> t </a:t>
            </a:r>
            <a:r>
              <a:rPr lang="en-US" sz="1100" b="1" dirty="0" smtClean="0">
                <a:cs typeface="Times New Roman" pitchFamily="18" charset="0"/>
              </a:rPr>
              <a:t>/0.67)</a:t>
            </a:r>
            <a:endParaRPr lang="en-US" sz="1100" baseline="30000" dirty="0" smtClean="0">
              <a:cs typeface="Times New Roman" pitchFamily="18" charset="0"/>
            </a:endParaRPr>
          </a:p>
        </p:txBody>
      </p:sp>
      <p:sp>
        <p:nvSpPr>
          <p:cNvPr id="21" name="TextBox 20"/>
          <p:cNvSpPr txBox="1"/>
          <p:nvPr/>
        </p:nvSpPr>
        <p:spPr>
          <a:xfrm>
            <a:off x="6083605" y="1990398"/>
            <a:ext cx="2609900" cy="261610"/>
          </a:xfrm>
          <a:prstGeom prst="rect">
            <a:avLst/>
          </a:prstGeom>
          <a:noFill/>
        </p:spPr>
        <p:txBody>
          <a:bodyPr wrap="square" rtlCol="0">
            <a:spAutoFit/>
          </a:bodyPr>
          <a:lstStyle/>
          <a:p>
            <a:r>
              <a:rPr lang="en-US" sz="1100" dirty="0" smtClean="0"/>
              <a:t>= </a:t>
            </a:r>
            <a:r>
              <a:rPr lang="en-US" sz="1100" b="1" dirty="0" smtClean="0">
                <a:cs typeface="Times New Roman" pitchFamily="18" charset="0"/>
              </a:rPr>
              <a:t>42.6 [1 – exp(-</a:t>
            </a:r>
            <a:r>
              <a:rPr lang="en-US" sz="1100" b="1" i="1" dirty="0" smtClean="0">
                <a:latin typeface="Cambria" pitchFamily="18" charset="0"/>
                <a:cs typeface="Times New Roman" pitchFamily="18" charset="0"/>
              </a:rPr>
              <a:t>t</a:t>
            </a:r>
            <a:r>
              <a:rPr lang="en-US" sz="1100" b="1" dirty="0" smtClean="0">
                <a:cs typeface="Times New Roman" pitchFamily="18" charset="0"/>
              </a:rPr>
              <a:t> /0.160)]</a:t>
            </a:r>
            <a:r>
              <a:rPr lang="en-US" sz="1100" b="1" baseline="30000" dirty="0" smtClean="0">
                <a:cs typeface="Times New Roman" pitchFamily="18" charset="0"/>
              </a:rPr>
              <a:t>3 </a:t>
            </a:r>
            <a:r>
              <a:rPr lang="en-US" sz="1100" b="1" dirty="0" smtClean="0">
                <a:cs typeface="Times New Roman" pitchFamily="18" charset="0"/>
              </a:rPr>
              <a:t>exp(-</a:t>
            </a:r>
            <a:r>
              <a:rPr lang="en-US" sz="1100" b="1" i="1" dirty="0" smtClean="0">
                <a:latin typeface="Cambria" pitchFamily="18" charset="0"/>
                <a:cs typeface="Times New Roman" pitchFamily="18" charset="0"/>
              </a:rPr>
              <a:t> t </a:t>
            </a:r>
            <a:r>
              <a:rPr lang="en-US" sz="1100" b="1" dirty="0" smtClean="0">
                <a:cs typeface="Times New Roman" pitchFamily="18" charset="0"/>
              </a:rPr>
              <a:t>/0.67)</a:t>
            </a:r>
            <a:endParaRPr lang="en-US" sz="1100" baseline="30000" dirty="0" smtClean="0">
              <a:cs typeface="Times New Roman" pitchFamily="18" charset="0"/>
            </a:endParaRPr>
          </a:p>
        </p:txBody>
      </p:sp>
      <p:sp>
        <p:nvSpPr>
          <p:cNvPr id="22" name="TextBox 21"/>
          <p:cNvSpPr txBox="1"/>
          <p:nvPr/>
        </p:nvSpPr>
        <p:spPr>
          <a:xfrm>
            <a:off x="6085285" y="2494478"/>
            <a:ext cx="2609900" cy="261610"/>
          </a:xfrm>
          <a:prstGeom prst="rect">
            <a:avLst/>
          </a:prstGeom>
          <a:noFill/>
        </p:spPr>
        <p:txBody>
          <a:bodyPr wrap="square" rtlCol="0">
            <a:spAutoFit/>
          </a:bodyPr>
          <a:lstStyle/>
          <a:p>
            <a:r>
              <a:rPr lang="en-US" sz="1100" dirty="0" smtClean="0"/>
              <a:t>= </a:t>
            </a:r>
            <a:r>
              <a:rPr lang="en-US" sz="1100" b="1" dirty="0" smtClean="0">
                <a:cs typeface="Times New Roman" pitchFamily="18" charset="0"/>
              </a:rPr>
              <a:t>46.8 [1 – exp(-</a:t>
            </a:r>
            <a:r>
              <a:rPr lang="en-US" sz="1100" b="1" i="1" dirty="0" smtClean="0">
                <a:latin typeface="Cambria" pitchFamily="18" charset="0"/>
                <a:cs typeface="Times New Roman" pitchFamily="18" charset="0"/>
              </a:rPr>
              <a:t>t</a:t>
            </a:r>
            <a:r>
              <a:rPr lang="en-US" sz="1100" b="1" dirty="0" smtClean="0">
                <a:cs typeface="Times New Roman" pitchFamily="18" charset="0"/>
              </a:rPr>
              <a:t> /0.200)]</a:t>
            </a:r>
            <a:r>
              <a:rPr lang="en-US" sz="1100" b="1" baseline="30000" dirty="0" smtClean="0">
                <a:cs typeface="Times New Roman" pitchFamily="18" charset="0"/>
              </a:rPr>
              <a:t>3 </a:t>
            </a:r>
            <a:r>
              <a:rPr lang="en-US" sz="1100" b="1" dirty="0" smtClean="0">
                <a:cs typeface="Times New Roman" pitchFamily="18" charset="0"/>
              </a:rPr>
              <a:t>exp(-</a:t>
            </a:r>
            <a:r>
              <a:rPr lang="en-US" sz="1100" b="1" i="1" dirty="0" smtClean="0">
                <a:latin typeface="Cambria" pitchFamily="18" charset="0"/>
                <a:cs typeface="Times New Roman" pitchFamily="18" charset="0"/>
              </a:rPr>
              <a:t> t </a:t>
            </a:r>
            <a:r>
              <a:rPr lang="en-US" sz="1100" b="1" dirty="0" smtClean="0">
                <a:cs typeface="Times New Roman" pitchFamily="18" charset="0"/>
              </a:rPr>
              <a:t>/0.67)</a:t>
            </a:r>
            <a:endParaRPr lang="en-US" sz="1100" baseline="30000" dirty="0" smtClean="0">
              <a:cs typeface="Times New Roman" pitchFamily="18" charset="0"/>
            </a:endParaRPr>
          </a:p>
        </p:txBody>
      </p:sp>
      <p:sp>
        <p:nvSpPr>
          <p:cNvPr id="23" name="TextBox 22"/>
          <p:cNvSpPr txBox="1"/>
          <p:nvPr/>
        </p:nvSpPr>
        <p:spPr>
          <a:xfrm>
            <a:off x="6107061" y="2988510"/>
            <a:ext cx="2609900" cy="261610"/>
          </a:xfrm>
          <a:prstGeom prst="rect">
            <a:avLst/>
          </a:prstGeom>
          <a:noFill/>
        </p:spPr>
        <p:txBody>
          <a:bodyPr wrap="square" rtlCol="0">
            <a:spAutoFit/>
          </a:bodyPr>
          <a:lstStyle/>
          <a:p>
            <a:r>
              <a:rPr lang="en-US" sz="1100" dirty="0" smtClean="0"/>
              <a:t>= </a:t>
            </a:r>
            <a:r>
              <a:rPr lang="en-US" sz="1100" b="1" dirty="0" smtClean="0">
                <a:cs typeface="Times New Roman" pitchFamily="18" charset="0"/>
              </a:rPr>
              <a:t>39.5 [1 – exp(-</a:t>
            </a:r>
            <a:r>
              <a:rPr lang="en-US" sz="1100" b="1" i="1" dirty="0" smtClean="0">
                <a:latin typeface="Cambria" pitchFamily="18" charset="0"/>
                <a:cs typeface="Times New Roman" pitchFamily="18" charset="0"/>
              </a:rPr>
              <a:t>t</a:t>
            </a:r>
            <a:r>
              <a:rPr lang="en-US" sz="1100" b="1" dirty="0" smtClean="0">
                <a:cs typeface="Times New Roman" pitchFamily="18" charset="0"/>
              </a:rPr>
              <a:t> /0.189)]</a:t>
            </a:r>
            <a:r>
              <a:rPr lang="en-US" sz="1100" b="1" baseline="30000" dirty="0" smtClean="0">
                <a:cs typeface="Times New Roman" pitchFamily="18" charset="0"/>
              </a:rPr>
              <a:t>3 </a:t>
            </a:r>
            <a:r>
              <a:rPr lang="en-US" sz="1100" b="1" dirty="0" smtClean="0">
                <a:cs typeface="Times New Roman" pitchFamily="18" charset="0"/>
              </a:rPr>
              <a:t>exp(-</a:t>
            </a:r>
            <a:r>
              <a:rPr lang="en-US" sz="1100" b="1" i="1" dirty="0" smtClean="0">
                <a:latin typeface="Cambria" pitchFamily="18" charset="0"/>
                <a:cs typeface="Times New Roman" pitchFamily="18" charset="0"/>
              </a:rPr>
              <a:t> t </a:t>
            </a:r>
            <a:r>
              <a:rPr lang="en-US" sz="1100" b="1" dirty="0" smtClean="0">
                <a:cs typeface="Times New Roman" pitchFamily="18" charset="0"/>
              </a:rPr>
              <a:t>/0.84)</a:t>
            </a:r>
            <a:endParaRPr lang="en-US" sz="1100" baseline="30000" dirty="0" smtClean="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cstate="print"/>
          <a:srcRect l="28125" t="25833" r="25000" b="21667"/>
          <a:stretch>
            <a:fillRect/>
          </a:stretch>
        </p:blipFill>
        <p:spPr bwMode="auto">
          <a:xfrm>
            <a:off x="381000" y="3810000"/>
            <a:ext cx="3352800" cy="2816351"/>
          </a:xfrm>
          <a:prstGeom prst="rect">
            <a:avLst/>
          </a:prstGeom>
          <a:noFill/>
          <a:ln w="9525">
            <a:noFill/>
            <a:miter lim="800000"/>
            <a:headEnd/>
            <a:tailEnd/>
          </a:ln>
          <a:effectLst/>
        </p:spPr>
      </p:pic>
      <p:pic>
        <p:nvPicPr>
          <p:cNvPr id="12" name="Picture 11"/>
          <p:cNvPicPr>
            <a:picLocks noChangeAspect="1" noChangeArrowheads="1"/>
          </p:cNvPicPr>
          <p:nvPr/>
        </p:nvPicPr>
        <p:blipFill>
          <a:blip r:embed="rId4" cstate="print"/>
          <a:srcRect l="28125" t="40833" r="27500" b="12500"/>
          <a:stretch>
            <a:fillRect/>
          </a:stretch>
        </p:blipFill>
        <p:spPr bwMode="auto">
          <a:xfrm>
            <a:off x="228600" y="1295400"/>
            <a:ext cx="3574597" cy="2819400"/>
          </a:xfrm>
          <a:prstGeom prst="rect">
            <a:avLst/>
          </a:prstGeom>
          <a:noFill/>
          <a:ln w="9525">
            <a:noFill/>
            <a:miter lim="800000"/>
            <a:headEnd/>
            <a:tailEnd/>
          </a:ln>
          <a:effectLst/>
        </p:spPr>
      </p:pic>
      <p:pic>
        <p:nvPicPr>
          <p:cNvPr id="41" name="Picture 40"/>
          <p:cNvPicPr>
            <a:picLocks noChangeAspect="1" noChangeArrowheads="1"/>
          </p:cNvPicPr>
          <p:nvPr/>
        </p:nvPicPr>
        <p:blipFill>
          <a:blip r:embed="rId5" cstate="print"/>
          <a:srcRect l="23750" t="14167" r="22500" b="7500"/>
          <a:stretch>
            <a:fillRect/>
          </a:stretch>
        </p:blipFill>
        <p:spPr bwMode="auto">
          <a:xfrm>
            <a:off x="4038600" y="1143000"/>
            <a:ext cx="4941651" cy="5401340"/>
          </a:xfrm>
          <a:prstGeom prst="rect">
            <a:avLst/>
          </a:prstGeom>
          <a:noFill/>
          <a:ln w="9525">
            <a:noFill/>
            <a:miter lim="800000"/>
            <a:headEnd/>
            <a:tailEnd/>
          </a:ln>
          <a:effectLst/>
        </p:spPr>
      </p:pic>
      <p:cxnSp>
        <p:nvCxnSpPr>
          <p:cNvPr id="5" name="Straight Connector 4"/>
          <p:cNvCxnSpPr/>
          <p:nvPr/>
        </p:nvCxnSpPr>
        <p:spPr>
          <a:xfrm>
            <a:off x="381000" y="762000"/>
            <a:ext cx="8305800" cy="0"/>
          </a:xfrm>
          <a:prstGeom prst="line">
            <a:avLst/>
          </a:prstGeom>
          <a:ln w="1905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81000" y="228600"/>
            <a:ext cx="7239000" cy="461665"/>
          </a:xfrm>
          <a:prstGeom prst="rect">
            <a:avLst/>
          </a:prstGeom>
          <a:noFill/>
        </p:spPr>
        <p:txBody>
          <a:bodyPr wrap="square" rtlCol="0">
            <a:spAutoFit/>
          </a:bodyPr>
          <a:lstStyle/>
          <a:p>
            <a:r>
              <a:rPr lang="en-US" sz="2400" dirty="0" smtClean="0">
                <a:latin typeface="+mj-lt"/>
              </a:rPr>
              <a:t>modeling Na</a:t>
            </a:r>
            <a:r>
              <a:rPr lang="en-US" sz="2400" baseline="30000" dirty="0" smtClean="0">
                <a:latin typeface="+mj-lt"/>
              </a:rPr>
              <a:t>+</a:t>
            </a:r>
            <a:r>
              <a:rPr lang="en-US" sz="2400" dirty="0" smtClean="0">
                <a:latin typeface="+mj-lt"/>
              </a:rPr>
              <a:t> conductance (</a:t>
            </a:r>
            <a:r>
              <a:rPr lang="en-US" sz="2400" i="1" dirty="0" err="1" smtClean="0">
                <a:latin typeface="Cambria" pitchFamily="18" charset="0"/>
              </a:rPr>
              <a:t>g</a:t>
            </a:r>
            <a:r>
              <a:rPr lang="en-US" sz="2400" i="1" baseline="-25000" dirty="0" err="1" smtClean="0">
                <a:latin typeface="Cambria" pitchFamily="18" charset="0"/>
              </a:rPr>
              <a:t>Na</a:t>
            </a:r>
            <a:r>
              <a:rPr lang="en-US" sz="2400" dirty="0" smtClean="0">
                <a:latin typeface="+mj-lt"/>
              </a:rPr>
              <a:t>)</a:t>
            </a:r>
            <a:endParaRPr lang="en-US" dirty="0" smtClean="0">
              <a:latin typeface="+mj-lt"/>
            </a:endParaRPr>
          </a:p>
        </p:txBody>
      </p:sp>
      <p:sp>
        <p:nvSpPr>
          <p:cNvPr id="11" name="TextBox 10"/>
          <p:cNvSpPr txBox="1"/>
          <p:nvPr/>
        </p:nvSpPr>
        <p:spPr>
          <a:xfrm>
            <a:off x="5029200" y="838200"/>
            <a:ext cx="3733800" cy="261610"/>
          </a:xfrm>
          <a:prstGeom prst="rect">
            <a:avLst/>
          </a:prstGeom>
          <a:noFill/>
        </p:spPr>
        <p:txBody>
          <a:bodyPr wrap="square" rtlCol="0">
            <a:spAutoFit/>
          </a:bodyPr>
          <a:lstStyle/>
          <a:p>
            <a:pPr algn="r"/>
            <a:r>
              <a:rPr lang="en-US" sz="1100" dirty="0" smtClean="0"/>
              <a:t>[Fig.  6, 7, 8] Hodgkin A.L. &amp; Huxley A.F. (1952) </a:t>
            </a:r>
            <a:r>
              <a:rPr lang="en-US" sz="1100" i="1" dirty="0" smtClean="0"/>
              <a:t>J. Physiol.</a:t>
            </a:r>
            <a:endParaRPr lang="en-US" sz="1100" i="1" dirty="0"/>
          </a:p>
        </p:txBody>
      </p:sp>
      <p:sp>
        <p:nvSpPr>
          <p:cNvPr id="31" name="Rectangle 30"/>
          <p:cNvSpPr/>
          <p:nvPr/>
        </p:nvSpPr>
        <p:spPr>
          <a:xfrm>
            <a:off x="2133600" y="1295400"/>
            <a:ext cx="9144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noChangeArrowheads="1"/>
          </p:cNvPicPr>
          <p:nvPr/>
        </p:nvPicPr>
        <p:blipFill>
          <a:blip r:embed="rId4" cstate="print"/>
          <a:srcRect l="51774" t="40833" r="36875" b="38987"/>
          <a:stretch>
            <a:fillRect/>
          </a:stretch>
        </p:blipFill>
        <p:spPr bwMode="auto">
          <a:xfrm>
            <a:off x="3200400" y="1143000"/>
            <a:ext cx="914400" cy="1219200"/>
          </a:xfrm>
          <a:prstGeom prst="rect">
            <a:avLst/>
          </a:prstGeom>
          <a:noFill/>
          <a:ln w="9525">
            <a:noFill/>
            <a:miter lim="800000"/>
            <a:headEnd/>
            <a:tailEnd/>
          </a:ln>
          <a:effectLst/>
        </p:spPr>
      </p:pic>
      <p:sp>
        <p:nvSpPr>
          <p:cNvPr id="44" name="Rectangle 43"/>
          <p:cNvSpPr/>
          <p:nvPr/>
        </p:nvSpPr>
        <p:spPr>
          <a:xfrm>
            <a:off x="2286000" y="4038600"/>
            <a:ext cx="9144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p:cNvPicPr>
            <a:picLocks noChangeAspect="1" noChangeArrowheads="1"/>
          </p:cNvPicPr>
          <p:nvPr/>
        </p:nvPicPr>
        <p:blipFill>
          <a:blip r:embed="rId3" cstate="print"/>
          <a:srcRect l="57955" t="25833" r="34588" b="61383"/>
          <a:stretch>
            <a:fillRect/>
          </a:stretch>
        </p:blipFill>
        <p:spPr bwMode="auto">
          <a:xfrm>
            <a:off x="2895600" y="4191000"/>
            <a:ext cx="533400" cy="685800"/>
          </a:xfrm>
          <a:prstGeom prst="rect">
            <a:avLst/>
          </a:prstGeom>
          <a:noFill/>
          <a:ln w="9525">
            <a:noFill/>
            <a:miter lim="800000"/>
            <a:headEnd/>
            <a:tailEnd/>
          </a:ln>
          <a:effectLst/>
        </p:spPr>
      </p:pic>
      <p:sp>
        <p:nvSpPr>
          <p:cNvPr id="45" name="Rectangle 44"/>
          <p:cNvSpPr/>
          <p:nvPr/>
        </p:nvSpPr>
        <p:spPr>
          <a:xfrm>
            <a:off x="228600" y="990600"/>
            <a:ext cx="3886200" cy="5638800"/>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267200" y="1143000"/>
            <a:ext cx="4343400" cy="914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Arrow Connector 48"/>
          <p:cNvCxnSpPr>
            <a:stCxn id="46" idx="1"/>
          </p:cNvCxnSpPr>
          <p:nvPr/>
        </p:nvCxnSpPr>
        <p:spPr>
          <a:xfrm rot="10800000" flipV="1">
            <a:off x="990600" y="1600200"/>
            <a:ext cx="3276600" cy="6096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6" cstate="print"/>
          <a:srcRect/>
          <a:stretch>
            <a:fillRect/>
          </a:stretch>
        </p:blipFill>
        <p:spPr bwMode="auto">
          <a:xfrm>
            <a:off x="5486400" y="1295400"/>
            <a:ext cx="847725" cy="300038"/>
          </a:xfrm>
          <a:prstGeom prst="rect">
            <a:avLst/>
          </a:prstGeom>
          <a:noFill/>
          <a:ln w="9525">
            <a:noFill/>
            <a:miter lim="800000"/>
            <a:headEnd/>
            <a:tailEnd/>
          </a:ln>
        </p:spPr>
      </p:pic>
      <p:sp>
        <p:nvSpPr>
          <p:cNvPr id="52" name="TextBox 51"/>
          <p:cNvSpPr txBox="1"/>
          <p:nvPr/>
        </p:nvSpPr>
        <p:spPr>
          <a:xfrm>
            <a:off x="6324600" y="1219200"/>
            <a:ext cx="3429000" cy="261610"/>
          </a:xfrm>
          <a:prstGeom prst="rect">
            <a:avLst/>
          </a:prstGeom>
          <a:noFill/>
        </p:spPr>
        <p:txBody>
          <a:bodyPr wrap="square" rtlCol="0">
            <a:spAutoFit/>
          </a:bodyPr>
          <a:lstStyle/>
          <a:p>
            <a:endParaRPr lang="en-US" sz="1100" i="1" dirty="0" smtClean="0">
              <a:latin typeface="Cambria" pitchFamily="18" charset="0"/>
              <a:cs typeface="Times New Roman" pitchFamily="18" charset="0"/>
            </a:endParaRPr>
          </a:p>
        </p:txBody>
      </p:sp>
      <p:sp>
        <p:nvSpPr>
          <p:cNvPr id="19" name="TextBox 18"/>
          <p:cNvSpPr txBox="1"/>
          <p:nvPr/>
        </p:nvSpPr>
        <p:spPr>
          <a:xfrm>
            <a:off x="6272843" y="1295400"/>
            <a:ext cx="2172417" cy="261610"/>
          </a:xfrm>
          <a:prstGeom prst="rect">
            <a:avLst/>
          </a:prstGeom>
          <a:noFill/>
        </p:spPr>
        <p:txBody>
          <a:bodyPr wrap="square" rtlCol="0">
            <a:spAutoFit/>
          </a:bodyPr>
          <a:lstStyle/>
          <a:p>
            <a:r>
              <a:rPr lang="en-US" sz="1100" dirty="0" smtClean="0"/>
              <a:t>≈</a:t>
            </a:r>
            <a:r>
              <a:rPr lang="en-US" sz="1100" b="1" dirty="0" smtClean="0">
                <a:cs typeface="Times New Roman" pitchFamily="18" charset="0"/>
              </a:rPr>
              <a:t> 0.980 / 0.140 ms = 7.0 ms</a:t>
            </a:r>
            <a:r>
              <a:rPr lang="en-US" sz="1100" b="1" baseline="30000" dirty="0" smtClean="0">
                <a:cs typeface="Times New Roman" pitchFamily="18" charset="0"/>
              </a:rPr>
              <a:t>-1</a:t>
            </a:r>
            <a:endParaRPr lang="en-US" sz="1100" baseline="30000" dirty="0" smtClean="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cstate="print"/>
          <a:srcRect l="28125" t="25833" r="25000" b="21667"/>
          <a:stretch>
            <a:fillRect/>
          </a:stretch>
        </p:blipFill>
        <p:spPr bwMode="auto">
          <a:xfrm>
            <a:off x="381000" y="3810000"/>
            <a:ext cx="3352800" cy="2816351"/>
          </a:xfrm>
          <a:prstGeom prst="rect">
            <a:avLst/>
          </a:prstGeom>
          <a:noFill/>
          <a:ln w="9525">
            <a:noFill/>
            <a:miter lim="800000"/>
            <a:headEnd/>
            <a:tailEnd/>
          </a:ln>
          <a:effectLst/>
        </p:spPr>
      </p:pic>
      <p:pic>
        <p:nvPicPr>
          <p:cNvPr id="12" name="Picture 11"/>
          <p:cNvPicPr>
            <a:picLocks noChangeAspect="1" noChangeArrowheads="1"/>
          </p:cNvPicPr>
          <p:nvPr/>
        </p:nvPicPr>
        <p:blipFill>
          <a:blip r:embed="rId4" cstate="print"/>
          <a:srcRect l="28125" t="40833" r="27500" b="12500"/>
          <a:stretch>
            <a:fillRect/>
          </a:stretch>
        </p:blipFill>
        <p:spPr bwMode="auto">
          <a:xfrm>
            <a:off x="228600" y="1295400"/>
            <a:ext cx="3574597" cy="2819400"/>
          </a:xfrm>
          <a:prstGeom prst="rect">
            <a:avLst/>
          </a:prstGeom>
          <a:noFill/>
          <a:ln w="9525">
            <a:noFill/>
            <a:miter lim="800000"/>
            <a:headEnd/>
            <a:tailEnd/>
          </a:ln>
          <a:effectLst/>
        </p:spPr>
      </p:pic>
      <p:pic>
        <p:nvPicPr>
          <p:cNvPr id="41" name="Picture 40"/>
          <p:cNvPicPr>
            <a:picLocks noChangeAspect="1" noChangeArrowheads="1"/>
          </p:cNvPicPr>
          <p:nvPr/>
        </p:nvPicPr>
        <p:blipFill>
          <a:blip r:embed="rId5" cstate="print"/>
          <a:srcRect l="23750" t="14167" r="22500" b="7500"/>
          <a:stretch>
            <a:fillRect/>
          </a:stretch>
        </p:blipFill>
        <p:spPr bwMode="auto">
          <a:xfrm>
            <a:off x="4038600" y="1143000"/>
            <a:ext cx="4941651" cy="5401340"/>
          </a:xfrm>
          <a:prstGeom prst="rect">
            <a:avLst/>
          </a:prstGeom>
          <a:noFill/>
          <a:ln w="9525">
            <a:noFill/>
            <a:miter lim="800000"/>
            <a:headEnd/>
            <a:tailEnd/>
          </a:ln>
          <a:effectLst/>
        </p:spPr>
      </p:pic>
      <p:cxnSp>
        <p:nvCxnSpPr>
          <p:cNvPr id="5" name="Straight Connector 4"/>
          <p:cNvCxnSpPr/>
          <p:nvPr/>
        </p:nvCxnSpPr>
        <p:spPr>
          <a:xfrm>
            <a:off x="381000" y="762000"/>
            <a:ext cx="8305800" cy="0"/>
          </a:xfrm>
          <a:prstGeom prst="line">
            <a:avLst/>
          </a:prstGeom>
          <a:ln w="1905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81000" y="228600"/>
            <a:ext cx="7239000" cy="461665"/>
          </a:xfrm>
          <a:prstGeom prst="rect">
            <a:avLst/>
          </a:prstGeom>
          <a:noFill/>
        </p:spPr>
        <p:txBody>
          <a:bodyPr wrap="square" rtlCol="0">
            <a:spAutoFit/>
          </a:bodyPr>
          <a:lstStyle/>
          <a:p>
            <a:r>
              <a:rPr lang="en-US" sz="2400" dirty="0" smtClean="0">
                <a:latin typeface="+mj-lt"/>
              </a:rPr>
              <a:t>modeling Na</a:t>
            </a:r>
            <a:r>
              <a:rPr lang="en-US" sz="2400" baseline="30000" dirty="0" smtClean="0">
                <a:latin typeface="+mj-lt"/>
              </a:rPr>
              <a:t>+</a:t>
            </a:r>
            <a:r>
              <a:rPr lang="en-US" sz="2400" dirty="0" smtClean="0">
                <a:latin typeface="+mj-lt"/>
              </a:rPr>
              <a:t> conductance (</a:t>
            </a:r>
            <a:r>
              <a:rPr lang="en-US" sz="2400" i="1" dirty="0" err="1" smtClean="0">
                <a:latin typeface="Cambria" pitchFamily="18" charset="0"/>
              </a:rPr>
              <a:t>g</a:t>
            </a:r>
            <a:r>
              <a:rPr lang="en-US" sz="2400" i="1" baseline="-25000" dirty="0" err="1" smtClean="0">
                <a:latin typeface="Cambria" pitchFamily="18" charset="0"/>
              </a:rPr>
              <a:t>Na</a:t>
            </a:r>
            <a:r>
              <a:rPr lang="en-US" sz="2400" dirty="0" smtClean="0">
                <a:latin typeface="+mj-lt"/>
              </a:rPr>
              <a:t>)</a:t>
            </a:r>
            <a:endParaRPr lang="en-US" dirty="0" smtClean="0">
              <a:latin typeface="+mj-lt"/>
            </a:endParaRPr>
          </a:p>
        </p:txBody>
      </p:sp>
      <p:cxnSp>
        <p:nvCxnSpPr>
          <p:cNvPr id="16" name="Straight Arrow Connector 15"/>
          <p:cNvCxnSpPr/>
          <p:nvPr/>
        </p:nvCxnSpPr>
        <p:spPr>
          <a:xfrm rot="5400000">
            <a:off x="1219200" y="1752600"/>
            <a:ext cx="76200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133600" y="1295400"/>
            <a:ext cx="9144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3"/>
          <p:cNvPicPr>
            <a:picLocks noChangeAspect="1" noChangeArrowheads="1"/>
          </p:cNvPicPr>
          <p:nvPr/>
        </p:nvPicPr>
        <p:blipFill>
          <a:blip r:embed="rId6" cstate="print"/>
          <a:srcRect l="14634" t="60905" r="48781"/>
          <a:stretch>
            <a:fillRect/>
          </a:stretch>
        </p:blipFill>
        <p:spPr bwMode="auto">
          <a:xfrm>
            <a:off x="2286000" y="2362200"/>
            <a:ext cx="1143000" cy="244563"/>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r="36585" b="39095"/>
          <a:stretch>
            <a:fillRect/>
          </a:stretch>
        </p:blipFill>
        <p:spPr bwMode="auto">
          <a:xfrm>
            <a:off x="990600" y="1143000"/>
            <a:ext cx="1981200" cy="381000"/>
          </a:xfrm>
          <a:prstGeom prst="rect">
            <a:avLst/>
          </a:prstGeom>
          <a:noFill/>
          <a:ln w="9525">
            <a:noFill/>
            <a:miter lim="800000"/>
            <a:headEnd/>
            <a:tailEnd/>
          </a:ln>
        </p:spPr>
      </p:pic>
      <p:cxnSp>
        <p:nvCxnSpPr>
          <p:cNvPr id="17" name="Straight Arrow Connector 16"/>
          <p:cNvCxnSpPr>
            <a:stCxn id="38" idx="2"/>
          </p:cNvCxnSpPr>
          <p:nvPr/>
        </p:nvCxnSpPr>
        <p:spPr>
          <a:xfrm rot="16200000" flipH="1">
            <a:off x="2724152" y="2724147"/>
            <a:ext cx="609597" cy="34290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990600" y="1143000"/>
            <a:ext cx="20574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noChangeArrowheads="1"/>
          </p:cNvPicPr>
          <p:nvPr/>
        </p:nvPicPr>
        <p:blipFill>
          <a:blip r:embed="rId4" cstate="print"/>
          <a:srcRect l="51774" t="40833" r="36875" b="38987"/>
          <a:stretch>
            <a:fillRect/>
          </a:stretch>
        </p:blipFill>
        <p:spPr bwMode="auto">
          <a:xfrm>
            <a:off x="3200400" y="1143000"/>
            <a:ext cx="914400" cy="1219200"/>
          </a:xfrm>
          <a:prstGeom prst="rect">
            <a:avLst/>
          </a:prstGeom>
          <a:noFill/>
          <a:ln w="9525">
            <a:noFill/>
            <a:miter lim="800000"/>
            <a:headEnd/>
            <a:tailEnd/>
          </a:ln>
          <a:effectLst/>
        </p:spPr>
      </p:pic>
      <p:sp>
        <p:nvSpPr>
          <p:cNvPr id="38" name="Rectangle 37"/>
          <p:cNvSpPr/>
          <p:nvPr/>
        </p:nvSpPr>
        <p:spPr>
          <a:xfrm>
            <a:off x="2286000" y="2286000"/>
            <a:ext cx="11430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2438400" y="4038600"/>
            <a:ext cx="9144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p:cNvPicPr>
            <a:picLocks noChangeAspect="1" noChangeArrowheads="1"/>
          </p:cNvPicPr>
          <p:nvPr/>
        </p:nvPicPr>
        <p:blipFill>
          <a:blip r:embed="rId3" cstate="print"/>
          <a:srcRect l="57955" t="25833" r="34588" b="61383"/>
          <a:stretch>
            <a:fillRect/>
          </a:stretch>
        </p:blipFill>
        <p:spPr bwMode="auto">
          <a:xfrm>
            <a:off x="2895600" y="4191000"/>
            <a:ext cx="533400" cy="685800"/>
          </a:xfrm>
          <a:prstGeom prst="rect">
            <a:avLst/>
          </a:prstGeom>
          <a:noFill/>
          <a:ln w="9525">
            <a:noFill/>
            <a:miter lim="800000"/>
            <a:headEnd/>
            <a:tailEnd/>
          </a:ln>
          <a:effectLst/>
        </p:spPr>
      </p:pic>
      <p:sp>
        <p:nvSpPr>
          <p:cNvPr id="45" name="Rectangle 44"/>
          <p:cNvSpPr/>
          <p:nvPr/>
        </p:nvSpPr>
        <p:spPr>
          <a:xfrm>
            <a:off x="228600" y="990600"/>
            <a:ext cx="3886200" cy="5638800"/>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029200" y="838200"/>
            <a:ext cx="3733800" cy="261610"/>
          </a:xfrm>
          <a:prstGeom prst="rect">
            <a:avLst/>
          </a:prstGeom>
          <a:noFill/>
        </p:spPr>
        <p:txBody>
          <a:bodyPr wrap="square" rtlCol="0">
            <a:spAutoFit/>
          </a:bodyPr>
          <a:lstStyle/>
          <a:p>
            <a:pPr algn="r"/>
            <a:r>
              <a:rPr lang="en-US" sz="1100" dirty="0" smtClean="0"/>
              <a:t>[Fig.  6, 7, 8] Hodgkin A.L. &amp; Huxley A.F. (1952) </a:t>
            </a:r>
            <a:r>
              <a:rPr lang="en-US" sz="1100" i="1" dirty="0" smtClean="0"/>
              <a:t>J. Physiol.</a:t>
            </a:r>
            <a:endParaRPr lang="en-US" sz="1100"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47609" y="1188377"/>
            <a:ext cx="4191000" cy="5334000"/>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2" cstate="print"/>
          <a:srcRect l="25000" t="8333" r="22500" b="3333"/>
          <a:stretch>
            <a:fillRect/>
          </a:stretch>
        </p:blipFill>
        <p:spPr bwMode="auto">
          <a:xfrm>
            <a:off x="4617472" y="1252496"/>
            <a:ext cx="4226943" cy="5334000"/>
          </a:xfrm>
          <a:prstGeom prst="rect">
            <a:avLst/>
          </a:prstGeom>
          <a:noFill/>
          <a:ln w="9525">
            <a:noFill/>
            <a:miter lim="800000"/>
            <a:headEnd/>
            <a:tailEnd/>
          </a:ln>
          <a:effectLst/>
        </p:spPr>
      </p:pic>
      <p:sp>
        <p:nvSpPr>
          <p:cNvPr id="4" name="TextBox 3"/>
          <p:cNvSpPr txBox="1"/>
          <p:nvPr/>
        </p:nvSpPr>
        <p:spPr>
          <a:xfrm>
            <a:off x="381000" y="228600"/>
            <a:ext cx="7239000" cy="461665"/>
          </a:xfrm>
          <a:prstGeom prst="rect">
            <a:avLst/>
          </a:prstGeom>
          <a:noFill/>
        </p:spPr>
        <p:txBody>
          <a:bodyPr wrap="square" rtlCol="0">
            <a:spAutoFit/>
          </a:bodyPr>
          <a:lstStyle/>
          <a:p>
            <a:r>
              <a:rPr lang="en-US" sz="2400" dirty="0" smtClean="0">
                <a:latin typeface="+mj-lt"/>
              </a:rPr>
              <a:t>modeling K</a:t>
            </a:r>
            <a:r>
              <a:rPr lang="en-US" sz="2400" baseline="30000" dirty="0" smtClean="0">
                <a:latin typeface="+mj-lt"/>
              </a:rPr>
              <a:t>+</a:t>
            </a:r>
            <a:r>
              <a:rPr lang="en-US" sz="2400" dirty="0" smtClean="0">
                <a:latin typeface="+mj-lt"/>
              </a:rPr>
              <a:t> conductance (</a:t>
            </a:r>
            <a:r>
              <a:rPr lang="en-US" sz="2400" i="1" dirty="0" err="1" smtClean="0">
                <a:latin typeface="Cambria" pitchFamily="18" charset="0"/>
              </a:rPr>
              <a:t>g</a:t>
            </a:r>
            <a:r>
              <a:rPr lang="en-US" sz="2400" i="1" baseline="-25000" dirty="0" err="1" smtClean="0">
                <a:latin typeface="Cambria" pitchFamily="18" charset="0"/>
              </a:rPr>
              <a:t>K</a:t>
            </a:r>
            <a:r>
              <a:rPr lang="en-US" sz="2400" dirty="0" smtClean="0">
                <a:latin typeface="+mj-lt"/>
              </a:rPr>
              <a:t>)</a:t>
            </a:r>
            <a:endParaRPr lang="en-US" dirty="0" smtClean="0">
              <a:latin typeface="+mj-lt"/>
            </a:endParaRPr>
          </a:p>
        </p:txBody>
      </p:sp>
      <p:cxnSp>
        <p:nvCxnSpPr>
          <p:cNvPr id="5" name="Straight Connector 4"/>
          <p:cNvCxnSpPr/>
          <p:nvPr/>
        </p:nvCxnSpPr>
        <p:spPr>
          <a:xfrm>
            <a:off x="381000" y="762000"/>
            <a:ext cx="8305800" cy="0"/>
          </a:xfrm>
          <a:prstGeom prst="line">
            <a:avLst/>
          </a:prstGeom>
          <a:ln w="1905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86400" y="838200"/>
            <a:ext cx="3200400" cy="261610"/>
          </a:xfrm>
          <a:prstGeom prst="rect">
            <a:avLst/>
          </a:prstGeom>
          <a:noFill/>
        </p:spPr>
        <p:txBody>
          <a:bodyPr wrap="square" rtlCol="0">
            <a:spAutoFit/>
          </a:bodyPr>
          <a:lstStyle/>
          <a:p>
            <a:pPr algn="r"/>
            <a:r>
              <a:rPr lang="en-US" sz="1100" dirty="0" smtClean="0"/>
              <a:t>[Fig.  3] Hodgkin A.L. &amp; Huxley A.F. (1952) </a:t>
            </a:r>
            <a:r>
              <a:rPr lang="en-US" sz="1100" i="1" dirty="0" smtClean="0"/>
              <a:t>J. Physiol.</a:t>
            </a:r>
            <a:endParaRPr lang="en-US" sz="1100" i="1" dirty="0"/>
          </a:p>
        </p:txBody>
      </p:sp>
      <p:pic>
        <p:nvPicPr>
          <p:cNvPr id="2050" name="Picture 2"/>
          <p:cNvPicPr>
            <a:picLocks noChangeAspect="1" noChangeArrowheads="1"/>
          </p:cNvPicPr>
          <p:nvPr/>
        </p:nvPicPr>
        <p:blipFill>
          <a:blip r:embed="rId3" cstate="print"/>
          <a:srcRect/>
          <a:stretch>
            <a:fillRect/>
          </a:stretch>
        </p:blipFill>
        <p:spPr bwMode="auto">
          <a:xfrm>
            <a:off x="957209" y="1416977"/>
            <a:ext cx="3544169" cy="6858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772988" y="2102276"/>
            <a:ext cx="3719513" cy="233295"/>
          </a:xfrm>
          <a:prstGeom prst="rect">
            <a:avLst/>
          </a:prstGeom>
          <a:noFill/>
          <a:ln w="9525">
            <a:noFill/>
            <a:miter lim="800000"/>
            <a:headEnd/>
            <a:tailEnd/>
          </a:ln>
        </p:spPr>
      </p:pic>
      <p:pic>
        <p:nvPicPr>
          <p:cNvPr id="1027" name="Picture 3"/>
          <p:cNvPicPr>
            <a:picLocks noChangeAspect="1" noChangeArrowheads="1"/>
          </p:cNvPicPr>
          <p:nvPr/>
        </p:nvPicPr>
        <p:blipFill>
          <a:blip r:embed="rId5"/>
          <a:srcRect/>
          <a:stretch>
            <a:fillRect/>
          </a:stretch>
        </p:blipFill>
        <p:spPr bwMode="auto">
          <a:xfrm>
            <a:off x="601126" y="2682909"/>
            <a:ext cx="3910584" cy="843174"/>
          </a:xfrm>
          <a:prstGeom prst="rect">
            <a:avLst/>
          </a:prstGeom>
          <a:noFill/>
          <a:ln w="9525">
            <a:noFill/>
            <a:miter lim="800000"/>
            <a:headEnd/>
            <a:tailEnd/>
          </a:ln>
          <a:effectLst/>
        </p:spPr>
      </p:pic>
      <p:cxnSp>
        <p:nvCxnSpPr>
          <p:cNvPr id="19" name="Straight Connector 18"/>
          <p:cNvCxnSpPr/>
          <p:nvPr/>
        </p:nvCxnSpPr>
        <p:spPr>
          <a:xfrm flipV="1">
            <a:off x="612947" y="2594063"/>
            <a:ext cx="3788229" cy="846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936</TotalTime>
  <Words>1083</Words>
  <Application>Microsoft Office PowerPoint</Application>
  <PresentationFormat>On-screen Show (4:3)</PresentationFormat>
  <Paragraphs>108</Paragraphs>
  <Slides>21</Slides>
  <Notes>2</Notes>
  <HiddenSlides>0</HiddenSlides>
  <MMClips>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Clayton P. Mosher</dc:creator>
  <cp:lastModifiedBy>Clayton P. Mosher</cp:lastModifiedBy>
  <cp:revision>121</cp:revision>
  <dcterms:created xsi:type="dcterms:W3CDTF">2010-09-06T00:31:17Z</dcterms:created>
  <dcterms:modified xsi:type="dcterms:W3CDTF">2010-09-08T16:54:45Z</dcterms:modified>
</cp:coreProperties>
</file>