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0" r:id="rId3"/>
    <p:sldId id="257" r:id="rId4"/>
    <p:sldId id="258" r:id="rId5"/>
    <p:sldId id="259" r:id="rId6"/>
    <p:sldId id="260" r:id="rId7"/>
    <p:sldId id="262" r:id="rId8"/>
    <p:sldId id="264" r:id="rId9"/>
    <p:sldId id="265" r:id="rId10"/>
    <p:sldId id="266" r:id="rId11"/>
    <p:sldId id="267" r:id="rId12"/>
    <p:sldId id="270" r:id="rId13"/>
    <p:sldId id="269" r:id="rId14"/>
    <p:sldId id="281" r:id="rId15"/>
    <p:sldId id="282" r:id="rId16"/>
    <p:sldId id="285" r:id="rId17"/>
    <p:sldId id="286" r:id="rId18"/>
    <p:sldId id="287" r:id="rId19"/>
    <p:sldId id="288" r:id="rId20"/>
    <p:sldId id="295" r:id="rId21"/>
    <p:sldId id="294" r:id="rId22"/>
    <p:sldId id="296" r:id="rId23"/>
    <p:sldId id="297" r:id="rId24"/>
    <p:sldId id="289" r:id="rId25"/>
    <p:sldId id="290" r:id="rId26"/>
    <p:sldId id="291" r:id="rId27"/>
    <p:sldId id="271" r:id="rId28"/>
    <p:sldId id="273" r:id="rId29"/>
    <p:sldId id="292" r:id="rId30"/>
    <p:sldId id="299" r:id="rId31"/>
    <p:sldId id="300" r:id="rId32"/>
    <p:sldId id="274" r:id="rId33"/>
    <p:sldId id="302" r:id="rId34"/>
    <p:sldId id="301" r:id="rId35"/>
    <p:sldId id="276" r:id="rId36"/>
    <p:sldId id="279" r:id="rId37"/>
    <p:sldId id="298" r:id="rId38"/>
    <p:sldId id="278" r:id="rId39"/>
    <p:sldId id="275"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0" autoAdjust="0"/>
    <p:restoredTop sz="94648" autoAdjust="0"/>
  </p:normalViewPr>
  <p:slideViewPr>
    <p:cSldViewPr>
      <p:cViewPr varScale="1">
        <p:scale>
          <a:sx n="70" d="100"/>
          <a:sy n="70" d="100"/>
        </p:scale>
        <p:origin x="-108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C3EABFE-5370-4CBF-A8F7-E3FFE6ACCE9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B067288-40B9-45C6-B9B5-B909F03756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4E3BC14-B857-4799-B117-B67F5552AC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863A82E-1D74-4E0B-8D21-4F4FED01A652}"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02B12C2-4A2A-459C-9460-0EFABFD7C698}"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3364604-6A57-4DCC-BC2C-32B29E979D7A}"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ADDA5DC-C792-448C-B267-02E03FB5A1F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AF5CFEC-23BF-4B35-AA13-0F590A226FE8}"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5A8BCFC-A515-43A2-A9DF-2A3ABEBD0D2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4249CFF-9548-4AF0-A55F-2EC43D62F55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2388E3E-387E-42A3-91BC-37F3A11A4E31}"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1AE5B87-0F81-490D-9D59-0CD20A62E0E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slideLayout" Target="../slideLayouts/slideLayout2.xml"/><Relationship Id="rId5" Type="http://schemas.openxmlformats.org/officeDocument/2006/relationships/image" Target="../media/image31.wmf"/><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2.xml"/><Relationship Id="rId4" Type="http://schemas.openxmlformats.org/officeDocument/2006/relationships/image" Target="../media/image34.wmf"/></Relationships>
</file>

<file path=ppt/slides/_rels/slide39.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smtClean="0"/>
              <a:t>The Learning Network</a:t>
            </a:r>
            <a:endParaRPr lang="en-US" dirty="0"/>
          </a:p>
        </p:txBody>
      </p:sp>
      <p:sp>
        <p:nvSpPr>
          <p:cNvPr id="2051" name="Rectangle 3"/>
          <p:cNvSpPr>
            <a:spLocks noGrp="1" noChangeArrowheads="1"/>
          </p:cNvSpPr>
          <p:nvPr>
            <p:ph type="subTitle" idx="1"/>
          </p:nvPr>
        </p:nvSpPr>
        <p:spPr/>
        <p:txBody>
          <a:bodyPr>
            <a:normAutofit fontScale="92500" lnSpcReduction="20000"/>
          </a:bodyPr>
          <a:lstStyle/>
          <a:p>
            <a:endParaRPr lang="en-US" dirty="0" smtClean="0"/>
          </a:p>
          <a:p>
            <a:r>
              <a:rPr lang="en-US" dirty="0" smtClean="0"/>
              <a:t>Derek Clarke and Jessica </a:t>
            </a:r>
            <a:r>
              <a:rPr lang="en-US" dirty="0" err="1" smtClean="0"/>
              <a:t>Brittain</a:t>
            </a:r>
            <a:endParaRPr lang="en-US" dirty="0" smtClean="0"/>
          </a:p>
          <a:p>
            <a:r>
              <a:rPr lang="en-US" dirty="0" smtClean="0"/>
              <a:t>12/1/2010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p:txBody>
          <a:bodyPr/>
          <a:lstStyle/>
          <a:p>
            <a:r>
              <a:rPr lang="en-US" dirty="0" err="1" smtClean="0"/>
              <a:t>Matlab</a:t>
            </a:r>
            <a:endParaRPr lang="en-US" dirty="0" smtClean="0"/>
          </a:p>
          <a:p>
            <a:pPr lvl="1"/>
            <a:r>
              <a:rPr lang="en-US" dirty="0" smtClean="0"/>
              <a:t>Integrate-and-fire</a:t>
            </a:r>
          </a:p>
          <a:p>
            <a:pPr lvl="1"/>
            <a:r>
              <a:rPr lang="en-US" dirty="0" smtClean="0"/>
              <a:t>Not relevant for biophysical model</a:t>
            </a:r>
          </a:p>
          <a:p>
            <a:r>
              <a:rPr lang="en-US" dirty="0" smtClean="0"/>
              <a:t>EMERGENT</a:t>
            </a:r>
          </a:p>
          <a:p>
            <a:pPr lvl="1"/>
            <a:r>
              <a:rPr lang="en-US" dirty="0" smtClean="0"/>
              <a:t>Working with multiple layers</a:t>
            </a:r>
          </a:p>
          <a:p>
            <a:pPr lvl="1"/>
            <a:r>
              <a:rPr lang="en-US" dirty="0" smtClean="0"/>
              <a:t>Many neurons at once</a:t>
            </a:r>
          </a:p>
          <a:p>
            <a:r>
              <a:rPr lang="en-US" dirty="0" smtClean="0"/>
              <a:t>Stuttgart Neural Network Simulator</a:t>
            </a:r>
          </a:p>
          <a:p>
            <a:r>
              <a:rPr lang="en-US" dirty="0" err="1" smtClean="0"/>
              <a:t>JavaNNS</a:t>
            </a:r>
            <a:endParaRPr lang="en-US" dirty="0" smtClean="0"/>
          </a:p>
          <a:p>
            <a:r>
              <a:rPr lang="en-US" dirty="0" smtClean="0"/>
              <a:t>Others…</a:t>
            </a:r>
            <a:endParaRPr lang="en-US" dirty="0"/>
          </a:p>
        </p:txBody>
      </p:sp>
      <p:sp>
        <p:nvSpPr>
          <p:cNvPr id="12290" name="Rectangle 2"/>
          <p:cNvSpPr>
            <a:spLocks noGrp="1" noChangeArrowheads="1"/>
          </p:cNvSpPr>
          <p:nvPr>
            <p:ph type="title"/>
          </p:nvPr>
        </p:nvSpPr>
        <p:spPr/>
        <p:txBody>
          <a:bodyPr/>
          <a:lstStyle/>
          <a:p>
            <a:r>
              <a:rPr lang="en-US"/>
              <a:t>Programs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p:txBody>
          <a:bodyPr/>
          <a:lstStyle/>
          <a:p>
            <a:r>
              <a:rPr lang="en-US"/>
              <a:t>The goal of this work was to replicate some of the computational capabilities of ANN’s using biophysical neural networks</a:t>
            </a:r>
          </a:p>
        </p:txBody>
      </p:sp>
      <p:sp>
        <p:nvSpPr>
          <p:cNvPr id="13314" name="Rectangle 2"/>
          <p:cNvSpPr>
            <a:spLocks noGrp="1" noChangeArrowheads="1"/>
          </p:cNvSpPr>
          <p:nvPr>
            <p:ph type="title"/>
          </p:nvPr>
        </p:nvSpPr>
        <p:spPr/>
        <p:txBody>
          <a:bodyPr/>
          <a:lstStyle/>
          <a:p>
            <a:r>
              <a:rPr lang="en-US"/>
              <a:t>Biophysical NN?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Implementation</a:t>
            </a:r>
          </a:p>
        </p:txBody>
      </p:sp>
      <p:pic>
        <p:nvPicPr>
          <p:cNvPr id="16388" name="Picture 4" descr="NW"/>
          <p:cNvPicPr>
            <a:picLocks noChangeAspect="1" noChangeArrowheads="1"/>
          </p:cNvPicPr>
          <p:nvPr/>
        </p:nvPicPr>
        <p:blipFill>
          <a:blip r:embed="rId2"/>
          <a:srcRect/>
          <a:stretch>
            <a:fillRect/>
          </a:stretch>
        </p:blipFill>
        <p:spPr bwMode="auto">
          <a:xfrm>
            <a:off x="2819400" y="1219200"/>
            <a:ext cx="5540375" cy="510381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457200" y="990600"/>
            <a:ext cx="8229600" cy="5715000"/>
          </a:xfrm>
        </p:spPr>
        <p:txBody>
          <a:bodyPr/>
          <a:lstStyle/>
          <a:p>
            <a:pPr>
              <a:lnSpc>
                <a:spcPct val="80000"/>
              </a:lnSpc>
            </a:pPr>
            <a:r>
              <a:rPr lang="en-US" sz="2800" dirty="0"/>
              <a:t>Three ‘master’ neurons are stimulated in sequential order</a:t>
            </a:r>
          </a:p>
          <a:p>
            <a:pPr>
              <a:lnSpc>
                <a:spcPct val="80000"/>
              </a:lnSpc>
            </a:pPr>
            <a:endParaRPr lang="en-US" sz="2800" dirty="0"/>
          </a:p>
          <a:p>
            <a:pPr>
              <a:lnSpc>
                <a:spcPct val="80000"/>
              </a:lnSpc>
            </a:pPr>
            <a:r>
              <a:rPr lang="en-US" sz="2800" dirty="0"/>
              <a:t>These neurons have two output axons</a:t>
            </a:r>
          </a:p>
          <a:p>
            <a:pPr lvl="1">
              <a:lnSpc>
                <a:spcPct val="80000"/>
              </a:lnSpc>
            </a:pPr>
            <a:r>
              <a:rPr lang="en-US" sz="2400" dirty="0"/>
              <a:t>One relays input into ‘Learning network’ (LN)</a:t>
            </a:r>
          </a:p>
          <a:p>
            <a:pPr lvl="1">
              <a:lnSpc>
                <a:spcPct val="80000"/>
              </a:lnSpc>
            </a:pPr>
            <a:r>
              <a:rPr lang="en-US" sz="2400" dirty="0"/>
              <a:t>The other stimulates a ‘Training network’ (TN), which relays the signal to the output neurons</a:t>
            </a:r>
          </a:p>
          <a:p>
            <a:pPr lvl="1">
              <a:lnSpc>
                <a:spcPct val="80000"/>
              </a:lnSpc>
            </a:pPr>
            <a:endParaRPr lang="en-US" sz="2400" dirty="0"/>
          </a:p>
          <a:p>
            <a:pPr>
              <a:lnSpc>
                <a:spcPct val="80000"/>
              </a:lnSpc>
            </a:pPr>
            <a:r>
              <a:rPr lang="en-US" sz="2800" dirty="0"/>
              <a:t>After training, connection of ‘training’ neurons to </a:t>
            </a:r>
            <a:r>
              <a:rPr lang="en-US" sz="2800" dirty="0" err="1"/>
              <a:t>interneurons</a:t>
            </a:r>
            <a:r>
              <a:rPr lang="en-US" sz="2800" dirty="0"/>
              <a:t> is removed</a:t>
            </a:r>
          </a:p>
          <a:p>
            <a:pPr>
              <a:lnSpc>
                <a:spcPct val="80000"/>
              </a:lnSpc>
            </a:pPr>
            <a:endParaRPr lang="en-US" sz="2800" dirty="0"/>
          </a:p>
          <a:p>
            <a:pPr>
              <a:lnSpc>
                <a:spcPct val="80000"/>
              </a:lnSpc>
            </a:pPr>
            <a:r>
              <a:rPr lang="en-US" sz="2800" dirty="0"/>
              <a:t>If the training was successful, the network will respond to inputs with the correct output (better than control network trained without TN connections)</a:t>
            </a:r>
          </a:p>
        </p:txBody>
      </p:sp>
      <p:sp>
        <p:nvSpPr>
          <p:cNvPr id="15362" name="Rectangle 2"/>
          <p:cNvSpPr>
            <a:spLocks noGrp="1" noChangeArrowheads="1"/>
          </p:cNvSpPr>
          <p:nvPr>
            <p:ph type="title"/>
          </p:nvPr>
        </p:nvSpPr>
        <p:spPr>
          <a:xfrm>
            <a:off x="457200" y="76200"/>
            <a:ext cx="8229600" cy="914400"/>
          </a:xfrm>
        </p:spPr>
        <p:txBody>
          <a:bodyPr/>
          <a:lstStyle/>
          <a:p>
            <a:r>
              <a:rPr lang="en-US"/>
              <a:t>Design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idx="1"/>
          </p:nvPr>
        </p:nvSpPr>
        <p:spPr/>
        <p:txBody>
          <a:bodyPr/>
          <a:lstStyle/>
          <a:p>
            <a:pPr>
              <a:lnSpc>
                <a:spcPct val="90000"/>
              </a:lnSpc>
            </a:pPr>
            <a:r>
              <a:rPr lang="en-US" dirty="0" err="1"/>
              <a:t>FixStim</a:t>
            </a:r>
            <a:r>
              <a:rPr lang="en-US" dirty="0"/>
              <a:t>() = </a:t>
            </a:r>
            <a:r>
              <a:rPr lang="en-US" sz="2400" dirty="0"/>
              <a:t>Delivers stimulation to training neurons</a:t>
            </a:r>
          </a:p>
          <a:p>
            <a:pPr>
              <a:lnSpc>
                <a:spcPct val="90000"/>
              </a:lnSpc>
            </a:pPr>
            <a:r>
              <a:rPr lang="en-US" dirty="0"/>
              <a:t>Fix() = </a:t>
            </a:r>
            <a:r>
              <a:rPr lang="en-US" sz="2400" dirty="0"/>
              <a:t>Fixes connection weights to the training 		</a:t>
            </a:r>
            <a:r>
              <a:rPr lang="en-US" sz="2400" dirty="0" err="1"/>
              <a:t>interneurons</a:t>
            </a:r>
            <a:r>
              <a:rPr lang="en-US" sz="2400" dirty="0"/>
              <a:t> and output neurons</a:t>
            </a:r>
          </a:p>
          <a:p>
            <a:pPr>
              <a:lnSpc>
                <a:spcPct val="90000"/>
              </a:lnSpc>
            </a:pPr>
            <a:r>
              <a:rPr lang="en-US" dirty="0"/>
              <a:t>Layer() = </a:t>
            </a:r>
            <a:r>
              <a:rPr lang="en-US" sz="2400" dirty="0"/>
              <a:t>Defines feed-forward connections of the learning network</a:t>
            </a:r>
          </a:p>
          <a:p>
            <a:pPr>
              <a:lnSpc>
                <a:spcPct val="90000"/>
              </a:lnSpc>
            </a:pPr>
            <a:r>
              <a:rPr lang="en-US" dirty="0"/>
              <a:t>Train() = </a:t>
            </a:r>
            <a:r>
              <a:rPr lang="en-US" sz="2400" dirty="0"/>
              <a:t>Connects training neurons to output</a:t>
            </a:r>
          </a:p>
          <a:p>
            <a:pPr>
              <a:lnSpc>
                <a:spcPct val="90000"/>
              </a:lnSpc>
            </a:pPr>
            <a:r>
              <a:rPr lang="en-US" dirty="0"/>
              <a:t>Trained() = </a:t>
            </a:r>
            <a:r>
              <a:rPr lang="en-US" sz="2400" dirty="0"/>
              <a:t>Removes training network</a:t>
            </a:r>
          </a:p>
          <a:p>
            <a:pPr>
              <a:lnSpc>
                <a:spcPct val="90000"/>
              </a:lnSpc>
            </a:pPr>
            <a:r>
              <a:rPr lang="en-US" dirty="0" smtClean="0"/>
              <a:t>UpdateW2() </a:t>
            </a:r>
            <a:r>
              <a:rPr lang="en-US" dirty="0"/>
              <a:t>= </a:t>
            </a:r>
            <a:r>
              <a:rPr lang="en-US" sz="2400" dirty="0"/>
              <a:t>Selectively updates weights outside LN</a:t>
            </a:r>
          </a:p>
          <a:p>
            <a:pPr lvl="1">
              <a:lnSpc>
                <a:spcPct val="90000"/>
              </a:lnSpc>
            </a:pPr>
            <a:r>
              <a:rPr lang="en-US" sz="2000" dirty="0"/>
              <a:t>(Allows TN to LN weight matrix to be modified without affecting LN after training)</a:t>
            </a:r>
          </a:p>
          <a:p>
            <a:pPr>
              <a:lnSpc>
                <a:spcPct val="90000"/>
              </a:lnSpc>
            </a:pPr>
            <a:endParaRPr lang="en-US" dirty="0"/>
          </a:p>
        </p:txBody>
      </p:sp>
      <p:sp>
        <p:nvSpPr>
          <p:cNvPr id="112642" name="Rectangle 2"/>
          <p:cNvSpPr>
            <a:spLocks noGrp="1" noChangeArrowheads="1"/>
          </p:cNvSpPr>
          <p:nvPr>
            <p:ph type="title"/>
          </p:nvPr>
        </p:nvSpPr>
        <p:spPr/>
        <p:txBody>
          <a:bodyPr/>
          <a:lstStyle/>
          <a:p>
            <a:r>
              <a:rPr lang="en-US"/>
              <a:t>Basic Coding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152400"/>
            <a:ext cx="8229600" cy="762000"/>
          </a:xfrm>
        </p:spPr>
        <p:txBody>
          <a:bodyPr/>
          <a:lstStyle/>
          <a:p>
            <a:r>
              <a:rPr lang="en-US"/>
              <a:t>FixStim()</a:t>
            </a:r>
          </a:p>
        </p:txBody>
      </p:sp>
      <p:pic>
        <p:nvPicPr>
          <p:cNvPr id="113669" name="Picture 5" descr="FixStim"/>
          <p:cNvPicPr>
            <a:picLocks noChangeAspect="1" noChangeArrowheads="1"/>
          </p:cNvPicPr>
          <p:nvPr/>
        </p:nvPicPr>
        <p:blipFill>
          <a:blip r:embed="rId2"/>
          <a:srcRect/>
          <a:stretch>
            <a:fillRect/>
          </a:stretch>
        </p:blipFill>
        <p:spPr bwMode="auto">
          <a:xfrm>
            <a:off x="685800" y="1028700"/>
            <a:ext cx="7840663" cy="58293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152400"/>
            <a:ext cx="8229600" cy="731838"/>
          </a:xfrm>
        </p:spPr>
        <p:txBody>
          <a:bodyPr/>
          <a:lstStyle/>
          <a:p>
            <a:r>
              <a:rPr lang="en-US" sz="4000"/>
              <a:t>Fix()</a:t>
            </a:r>
          </a:p>
        </p:txBody>
      </p:sp>
      <p:pic>
        <p:nvPicPr>
          <p:cNvPr id="116740" name="Picture 4" descr="Fix"/>
          <p:cNvPicPr>
            <a:picLocks noChangeAspect="1" noChangeArrowheads="1"/>
          </p:cNvPicPr>
          <p:nvPr/>
        </p:nvPicPr>
        <p:blipFill>
          <a:blip r:embed="rId2"/>
          <a:srcRect/>
          <a:stretch>
            <a:fillRect/>
          </a:stretch>
        </p:blipFill>
        <p:spPr bwMode="auto">
          <a:xfrm>
            <a:off x="762000" y="1006475"/>
            <a:ext cx="7826375" cy="585152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457200" y="76200"/>
            <a:ext cx="8229600" cy="884238"/>
          </a:xfrm>
        </p:spPr>
        <p:txBody>
          <a:bodyPr/>
          <a:lstStyle/>
          <a:p>
            <a:r>
              <a:rPr lang="en-US"/>
              <a:t>Layer()</a:t>
            </a:r>
          </a:p>
        </p:txBody>
      </p:sp>
      <p:pic>
        <p:nvPicPr>
          <p:cNvPr id="138244" name="Picture 4" descr="Layer1"/>
          <p:cNvPicPr>
            <a:picLocks noChangeAspect="1" noChangeArrowheads="1"/>
          </p:cNvPicPr>
          <p:nvPr/>
        </p:nvPicPr>
        <p:blipFill>
          <a:blip r:embed="rId2"/>
          <a:srcRect/>
          <a:stretch>
            <a:fillRect/>
          </a:stretch>
        </p:blipFill>
        <p:spPr bwMode="auto">
          <a:xfrm>
            <a:off x="533400" y="998538"/>
            <a:ext cx="7826375" cy="585946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457200" y="152400"/>
            <a:ext cx="8229600" cy="838200"/>
          </a:xfrm>
        </p:spPr>
        <p:txBody>
          <a:bodyPr/>
          <a:lstStyle/>
          <a:p>
            <a:r>
              <a:rPr lang="en-US"/>
              <a:t>Train()</a:t>
            </a:r>
          </a:p>
        </p:txBody>
      </p:sp>
      <p:pic>
        <p:nvPicPr>
          <p:cNvPr id="139268" name="Picture 4" descr="Train1"/>
          <p:cNvPicPr>
            <a:picLocks noChangeAspect="1" noChangeArrowheads="1"/>
          </p:cNvPicPr>
          <p:nvPr/>
        </p:nvPicPr>
        <p:blipFill>
          <a:blip r:embed="rId2"/>
          <a:srcRect/>
          <a:stretch>
            <a:fillRect/>
          </a:stretch>
        </p:blipFill>
        <p:spPr bwMode="auto">
          <a:xfrm>
            <a:off x="685800" y="1044575"/>
            <a:ext cx="7848600" cy="581342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152400"/>
            <a:ext cx="8229600" cy="762000"/>
          </a:xfrm>
        </p:spPr>
        <p:txBody>
          <a:bodyPr/>
          <a:lstStyle/>
          <a:p>
            <a:r>
              <a:rPr lang="en-US"/>
              <a:t>DoIt(20)</a:t>
            </a:r>
          </a:p>
        </p:txBody>
      </p:sp>
      <p:pic>
        <p:nvPicPr>
          <p:cNvPr id="140292" name="Picture 4" descr="DoIt20"/>
          <p:cNvPicPr>
            <a:picLocks noChangeAspect="1" noChangeArrowheads="1"/>
          </p:cNvPicPr>
          <p:nvPr/>
        </p:nvPicPr>
        <p:blipFill>
          <a:blip r:embed="rId2"/>
          <a:srcRect/>
          <a:stretch>
            <a:fillRect/>
          </a:stretch>
        </p:blipFill>
        <p:spPr bwMode="auto">
          <a:xfrm>
            <a:off x="685800" y="1006475"/>
            <a:ext cx="7840663" cy="585152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idx="1"/>
          </p:nvPr>
        </p:nvSpPr>
        <p:spPr/>
        <p:txBody>
          <a:bodyPr/>
          <a:lstStyle/>
          <a:p>
            <a:pPr lvl="1"/>
            <a:r>
              <a:rPr lang="en-US" sz="2400"/>
              <a:t>“Artificial neural networks (ANNs) are biologically inspired computer programs designed to simulate the way in which the human brain processes information. ANNs gather their knowledge by detecting the patterns and relationships in data and learn (or are trained) through experience, not from programming. An ANN is formed from … artificial neurons … connected with coefficients (weights), which … are organised in layers.” </a:t>
            </a:r>
          </a:p>
          <a:p>
            <a:pPr lvl="1">
              <a:buFontTx/>
              <a:buNone/>
            </a:pPr>
            <a:r>
              <a:rPr lang="en-US" sz="2400"/>
              <a:t>	–Kustrin &amp; Beresford, </a:t>
            </a:r>
            <a:r>
              <a:rPr lang="en-US" sz="2400" i="1"/>
              <a:t>J Pharm Biomed Anal, </a:t>
            </a:r>
            <a:r>
              <a:rPr lang="en-US" sz="2400"/>
              <a:t>2000.</a:t>
            </a:r>
          </a:p>
        </p:txBody>
      </p:sp>
      <p:sp>
        <p:nvSpPr>
          <p:cNvPr id="88066" name="Rectangle 2"/>
          <p:cNvSpPr>
            <a:spLocks noGrp="1" noChangeArrowheads="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Grp="1" noChangeArrowheads="1"/>
          </p:cNvSpPr>
          <p:nvPr>
            <p:ph idx="1"/>
          </p:nvPr>
        </p:nvSpPr>
        <p:spPr>
          <a:xfrm>
            <a:off x="457200" y="1295400"/>
            <a:ext cx="8229600" cy="5334000"/>
          </a:xfrm>
        </p:spPr>
        <p:txBody>
          <a:bodyPr/>
          <a:lstStyle/>
          <a:p>
            <a:r>
              <a:rPr lang="en-US" dirty="0"/>
              <a:t>This simple network was useful for tuning learning parameters, as well as formulating the experimental design</a:t>
            </a:r>
          </a:p>
          <a:p>
            <a:pPr lvl="1"/>
            <a:r>
              <a:rPr lang="en-US" dirty="0" smtClean="0"/>
              <a:t>Background </a:t>
            </a:r>
            <a:r>
              <a:rPr lang="en-US" dirty="0"/>
              <a:t>noise was silenced by narrowing the inhibitory </a:t>
            </a:r>
            <a:r>
              <a:rPr lang="en-US" dirty="0" smtClean="0"/>
              <a:t>STDP</a:t>
            </a:r>
            <a:endParaRPr lang="en-US" dirty="0"/>
          </a:p>
          <a:p>
            <a:pPr lvl="1"/>
            <a:r>
              <a:rPr lang="en-US" dirty="0"/>
              <a:t>The optimal connection weight for the fixed training network was found at 0.40</a:t>
            </a:r>
          </a:p>
          <a:p>
            <a:pPr lvl="1"/>
            <a:r>
              <a:rPr lang="en-US" dirty="0"/>
              <a:t>The optimal weight in the learning network, for 30 iterations at a </a:t>
            </a:r>
            <a:r>
              <a:rPr lang="en-US" dirty="0" err="1"/>
              <a:t>DeltaG</a:t>
            </a:r>
            <a:r>
              <a:rPr lang="en-US" dirty="0"/>
              <a:t> of 0.005, was 0.20, or varied randomly between 0.15-0.25</a:t>
            </a:r>
          </a:p>
          <a:p>
            <a:pPr lvl="2"/>
            <a:r>
              <a:rPr lang="en-US" dirty="0" smtClean="0"/>
              <a:t>Permitted selective </a:t>
            </a:r>
            <a:r>
              <a:rPr lang="en-US" dirty="0"/>
              <a:t>training without “overtraining”</a:t>
            </a:r>
          </a:p>
        </p:txBody>
      </p:sp>
      <p:sp>
        <p:nvSpPr>
          <p:cNvPr id="169986" name="Rectangle 2"/>
          <p:cNvSpPr>
            <a:spLocks noGrp="1" noChangeArrowheads="1"/>
          </p:cNvSpPr>
          <p:nvPr>
            <p:ph type="title"/>
          </p:nvPr>
        </p:nvSpPr>
        <p:spPr>
          <a:xfrm>
            <a:off x="457200" y="274638"/>
            <a:ext cx="8229600" cy="792162"/>
          </a:xfrm>
        </p:spPr>
        <p:txBody>
          <a:bodyPr/>
          <a:lstStyle/>
          <a:p>
            <a:r>
              <a:rPr lang="en-US"/>
              <a:t>Tuning Parameters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idx="1"/>
          </p:nvPr>
        </p:nvSpPr>
        <p:spPr>
          <a:xfrm>
            <a:off x="152400" y="1295400"/>
            <a:ext cx="4648200" cy="5410200"/>
          </a:xfrm>
        </p:spPr>
        <p:txBody>
          <a:bodyPr/>
          <a:lstStyle/>
          <a:p>
            <a:r>
              <a:rPr lang="en-US" dirty="0"/>
              <a:t>Using the simple ‘2n+1’ rule, the input layer was increased to 7 neurons</a:t>
            </a:r>
          </a:p>
          <a:p>
            <a:r>
              <a:rPr lang="en-US" dirty="0"/>
              <a:t>Each ‘master’ neuron was connected to all inputs, however for simplicity inputs were originally divided into 3-2-2 cohorts</a:t>
            </a:r>
          </a:p>
          <a:p>
            <a:endParaRPr lang="en-US" dirty="0"/>
          </a:p>
        </p:txBody>
      </p:sp>
      <p:sp>
        <p:nvSpPr>
          <p:cNvPr id="168962" name="Rectangle 2"/>
          <p:cNvSpPr>
            <a:spLocks noGrp="1" noChangeArrowheads="1"/>
          </p:cNvSpPr>
          <p:nvPr>
            <p:ph type="title"/>
          </p:nvPr>
        </p:nvSpPr>
        <p:spPr/>
        <p:txBody>
          <a:bodyPr/>
          <a:lstStyle/>
          <a:p>
            <a:r>
              <a:rPr lang="en-US"/>
              <a:t>Increasing complexity</a:t>
            </a:r>
          </a:p>
        </p:txBody>
      </p:sp>
      <p:pic>
        <p:nvPicPr>
          <p:cNvPr id="168964" name="Picture 4" descr="NW2"/>
          <p:cNvPicPr>
            <a:picLocks noChangeAspect="1" noChangeArrowheads="1"/>
          </p:cNvPicPr>
          <p:nvPr/>
        </p:nvPicPr>
        <p:blipFill>
          <a:blip r:embed="rId2"/>
          <a:srcRect/>
          <a:stretch>
            <a:fillRect/>
          </a:stretch>
        </p:blipFill>
        <p:spPr bwMode="auto">
          <a:xfrm>
            <a:off x="4876800" y="1447800"/>
            <a:ext cx="4060825" cy="481647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Grp="1" noChangeArrowheads="1"/>
          </p:cNvSpPr>
          <p:nvPr>
            <p:ph idx="1"/>
          </p:nvPr>
        </p:nvSpPr>
        <p:spPr/>
        <p:txBody>
          <a:bodyPr/>
          <a:lstStyle/>
          <a:p>
            <a:r>
              <a:rPr lang="en-US" dirty="0"/>
              <a:t>The intent of this experiment to teach the 7x3 network to categorize “phone numbers” i.e. ‘480-5500’ from ‘203-0068’</a:t>
            </a:r>
          </a:p>
          <a:p>
            <a:r>
              <a:rPr lang="en-US" dirty="0"/>
              <a:t>The network was unable to categorize these numbers, outputs became random</a:t>
            </a:r>
          </a:p>
          <a:p>
            <a:r>
              <a:rPr lang="en-US" dirty="0"/>
              <a:t>In an attempt to </a:t>
            </a:r>
            <a:r>
              <a:rPr lang="en-US" dirty="0" smtClean="0"/>
              <a:t>improve </a:t>
            </a:r>
            <a:r>
              <a:rPr lang="en-US" dirty="0"/>
              <a:t>the power of the network, additional ‘hidden layers’ were added</a:t>
            </a:r>
          </a:p>
        </p:txBody>
      </p:sp>
      <p:sp>
        <p:nvSpPr>
          <p:cNvPr id="174082" name="Rectangle 2"/>
          <p:cNvSpPr>
            <a:spLocks noGrp="1" noChangeArrowheads="1"/>
          </p:cNvSpPr>
          <p:nvPr>
            <p:ph type="title"/>
          </p:nvPr>
        </p:nvSpPr>
        <p:spPr/>
        <p:txBody>
          <a:bodyPr/>
          <a:lstStyle/>
          <a:p>
            <a:r>
              <a:rPr lang="en-US"/>
              <a:t>Simple experiment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Grp="1" noChangeArrowheads="1"/>
          </p:cNvSpPr>
          <p:nvPr>
            <p:ph idx="1"/>
          </p:nvPr>
        </p:nvSpPr>
        <p:spPr/>
        <p:txBody>
          <a:bodyPr/>
          <a:lstStyle/>
          <a:p>
            <a:r>
              <a:rPr lang="en-US" dirty="0"/>
              <a:t>First an additional layer of 7 neurons was added, without success</a:t>
            </a:r>
          </a:p>
          <a:p>
            <a:r>
              <a:rPr lang="en-US" dirty="0"/>
              <a:t>Finally, a ‘funnel’ shaped network, using the 				+			</a:t>
            </a:r>
            <a:endParaRPr lang="en-US" dirty="0" smtClean="0"/>
          </a:p>
          <a:p>
            <a:pPr>
              <a:buNone/>
            </a:pPr>
            <a:endParaRPr lang="en-US" dirty="0"/>
          </a:p>
          <a:p>
            <a:pPr>
              <a:buFontTx/>
              <a:buNone/>
            </a:pPr>
            <a:r>
              <a:rPr lang="en-US" dirty="0"/>
              <a:t>	rule, creating a 7x17x5x3 network</a:t>
            </a:r>
          </a:p>
          <a:p>
            <a:pPr>
              <a:buFontTx/>
              <a:buNone/>
            </a:pPr>
            <a:endParaRPr lang="en-US" dirty="0"/>
          </a:p>
          <a:p>
            <a:pPr>
              <a:buFontTx/>
              <a:buNone/>
            </a:pPr>
            <a:r>
              <a:rPr lang="en-US" dirty="0"/>
              <a:t>		-</a:t>
            </a:r>
            <a:r>
              <a:rPr lang="en-US" sz="2800" dirty="0" err="1"/>
              <a:t>Stathakis</a:t>
            </a:r>
            <a:r>
              <a:rPr lang="en-US" sz="2800" dirty="0"/>
              <a:t>,</a:t>
            </a:r>
            <a:r>
              <a:rPr lang="en-US" sz="2800" i="1" dirty="0"/>
              <a:t> </a:t>
            </a:r>
            <a:r>
              <a:rPr lang="en-US" sz="2800" i="1" dirty="0" err="1"/>
              <a:t>Int</a:t>
            </a:r>
            <a:r>
              <a:rPr lang="en-US" sz="2800" i="1" dirty="0"/>
              <a:t> J of Remote sensing,</a:t>
            </a:r>
            <a:r>
              <a:rPr lang="en-US" sz="2800" dirty="0"/>
              <a:t> 2007</a:t>
            </a:r>
          </a:p>
        </p:txBody>
      </p:sp>
      <p:sp>
        <p:nvSpPr>
          <p:cNvPr id="175106" name="Rectangle 2"/>
          <p:cNvSpPr>
            <a:spLocks noGrp="1" noChangeArrowheads="1"/>
          </p:cNvSpPr>
          <p:nvPr>
            <p:ph type="title"/>
          </p:nvPr>
        </p:nvSpPr>
        <p:spPr/>
        <p:txBody>
          <a:bodyPr/>
          <a:lstStyle/>
          <a:p>
            <a:r>
              <a:rPr lang="en-US"/>
              <a:t>Additional layers</a:t>
            </a:r>
          </a:p>
        </p:txBody>
      </p:sp>
      <p:pic>
        <p:nvPicPr>
          <p:cNvPr id="175108" name="Picture 4"/>
          <p:cNvPicPr>
            <a:picLocks noChangeAspect="1" noChangeArrowheads="1"/>
          </p:cNvPicPr>
          <p:nvPr/>
        </p:nvPicPr>
        <p:blipFill>
          <a:blip r:embed="rId2"/>
          <a:srcRect/>
          <a:stretch>
            <a:fillRect/>
          </a:stretch>
        </p:blipFill>
        <p:spPr bwMode="auto">
          <a:xfrm>
            <a:off x="685800" y="2743200"/>
            <a:ext cx="3446463" cy="642938"/>
          </a:xfrm>
          <a:prstGeom prst="rect">
            <a:avLst/>
          </a:prstGeom>
          <a:noFill/>
          <a:ln w="9525">
            <a:noFill/>
            <a:miter lim="800000"/>
            <a:headEnd/>
            <a:tailEnd/>
          </a:ln>
          <a:effectLst/>
        </p:spPr>
      </p:pic>
      <p:pic>
        <p:nvPicPr>
          <p:cNvPr id="175109" name="Picture 5"/>
          <p:cNvPicPr>
            <a:picLocks noChangeAspect="1" noChangeArrowheads="1"/>
          </p:cNvPicPr>
          <p:nvPr/>
        </p:nvPicPr>
        <p:blipFill>
          <a:blip r:embed="rId3"/>
          <a:srcRect/>
          <a:stretch>
            <a:fillRect/>
          </a:stretch>
        </p:blipFill>
        <p:spPr bwMode="auto">
          <a:xfrm>
            <a:off x="4876800" y="2743200"/>
            <a:ext cx="1676400" cy="522288"/>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1" name="Rectangle 5"/>
          <p:cNvSpPr>
            <a:spLocks noGrp="1" noChangeArrowheads="1"/>
          </p:cNvSpPr>
          <p:nvPr>
            <p:ph idx="1"/>
          </p:nvPr>
        </p:nvSpPr>
        <p:spPr>
          <a:xfrm>
            <a:off x="457200" y="1600200"/>
            <a:ext cx="4495800" cy="4525963"/>
          </a:xfrm>
        </p:spPr>
        <p:txBody>
          <a:bodyPr/>
          <a:lstStyle/>
          <a:p>
            <a:r>
              <a:rPr lang="en-US"/>
              <a:t>Various ratios of connection weights were tested in the four layers of this network</a:t>
            </a:r>
          </a:p>
        </p:txBody>
      </p:sp>
      <p:sp>
        <p:nvSpPr>
          <p:cNvPr id="157698" name="Rectangle 2"/>
          <p:cNvSpPr>
            <a:spLocks noGrp="1" noChangeArrowheads="1"/>
          </p:cNvSpPr>
          <p:nvPr>
            <p:ph type="title"/>
          </p:nvPr>
        </p:nvSpPr>
        <p:spPr/>
        <p:txBody>
          <a:bodyPr/>
          <a:lstStyle/>
          <a:p>
            <a:endParaRPr lang="en-US"/>
          </a:p>
        </p:txBody>
      </p:sp>
      <p:pic>
        <p:nvPicPr>
          <p:cNvPr id="157700" name="Picture 4" descr="3layer0"/>
          <p:cNvPicPr>
            <a:picLocks noChangeAspect="1" noChangeArrowheads="1"/>
          </p:cNvPicPr>
          <p:nvPr/>
        </p:nvPicPr>
        <p:blipFill>
          <a:blip r:embed="rId2"/>
          <a:srcRect/>
          <a:stretch>
            <a:fillRect/>
          </a:stretch>
        </p:blipFill>
        <p:spPr bwMode="auto">
          <a:xfrm>
            <a:off x="5181600" y="1752600"/>
            <a:ext cx="3611563" cy="427513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5" name="Rectangle 5"/>
          <p:cNvSpPr>
            <a:spLocks noGrp="1" noChangeArrowheads="1"/>
          </p:cNvSpPr>
          <p:nvPr>
            <p:ph idx="1"/>
          </p:nvPr>
        </p:nvSpPr>
        <p:spPr>
          <a:xfrm>
            <a:off x="457200" y="1600200"/>
            <a:ext cx="4572000" cy="4525963"/>
          </a:xfrm>
          <a:noFill/>
          <a:ln/>
        </p:spPr>
        <p:txBody>
          <a:bodyPr/>
          <a:lstStyle/>
          <a:p>
            <a:r>
              <a:rPr lang="en-US" dirty="0"/>
              <a:t>Although the synaptic currents were able to carve a path through this network, the training </a:t>
            </a:r>
            <a:r>
              <a:rPr lang="en-US" dirty="0" smtClean="0"/>
              <a:t>pulses </a:t>
            </a:r>
            <a:r>
              <a:rPr lang="en-US" dirty="0"/>
              <a:t>were unable to select for the desired outputs</a:t>
            </a:r>
          </a:p>
        </p:txBody>
      </p:sp>
      <p:sp>
        <p:nvSpPr>
          <p:cNvPr id="158722" name="Rectangle 2"/>
          <p:cNvSpPr>
            <a:spLocks noGrp="1" noChangeArrowheads="1"/>
          </p:cNvSpPr>
          <p:nvPr>
            <p:ph type="title"/>
          </p:nvPr>
        </p:nvSpPr>
        <p:spPr/>
        <p:txBody>
          <a:bodyPr/>
          <a:lstStyle/>
          <a:p>
            <a:endParaRPr lang="en-US"/>
          </a:p>
        </p:txBody>
      </p:sp>
      <p:pic>
        <p:nvPicPr>
          <p:cNvPr id="158724" name="Picture 4" descr="3layer2"/>
          <p:cNvPicPr>
            <a:picLocks noChangeAspect="1" noChangeArrowheads="1"/>
          </p:cNvPicPr>
          <p:nvPr/>
        </p:nvPicPr>
        <p:blipFill>
          <a:blip r:embed="rId2"/>
          <a:srcRect/>
          <a:stretch>
            <a:fillRect/>
          </a:stretch>
        </p:blipFill>
        <p:spPr bwMode="auto">
          <a:xfrm>
            <a:off x="5334000" y="1676400"/>
            <a:ext cx="3635375" cy="42672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3"/>
          <p:cNvSpPr>
            <a:spLocks noGrp="1" noChangeArrowheads="1"/>
          </p:cNvSpPr>
          <p:nvPr>
            <p:ph idx="1"/>
          </p:nvPr>
        </p:nvSpPr>
        <p:spPr>
          <a:xfrm>
            <a:off x="457200" y="1600200"/>
            <a:ext cx="3810000" cy="4525963"/>
          </a:xfrm>
        </p:spPr>
        <p:txBody>
          <a:bodyPr/>
          <a:lstStyle/>
          <a:p>
            <a:r>
              <a:rPr lang="en-US" dirty="0"/>
              <a:t>The trouble with this result was that the output neurons fired </a:t>
            </a:r>
            <a:r>
              <a:rPr lang="en-US" dirty="0" smtClean="0"/>
              <a:t>inconsistently</a:t>
            </a:r>
            <a:endParaRPr lang="en-US" dirty="0"/>
          </a:p>
        </p:txBody>
      </p:sp>
      <p:sp>
        <p:nvSpPr>
          <p:cNvPr id="159746" name="Rectangle 2"/>
          <p:cNvSpPr>
            <a:spLocks noGrp="1" noChangeArrowheads="1"/>
          </p:cNvSpPr>
          <p:nvPr>
            <p:ph type="title"/>
          </p:nvPr>
        </p:nvSpPr>
        <p:spPr/>
        <p:txBody>
          <a:bodyPr/>
          <a:lstStyle/>
          <a:p>
            <a:endParaRPr lang="en-US"/>
          </a:p>
        </p:txBody>
      </p:sp>
      <p:pic>
        <p:nvPicPr>
          <p:cNvPr id="159748" name="Picture 4" descr="3layer3"/>
          <p:cNvPicPr>
            <a:picLocks noChangeAspect="1" noChangeArrowheads="1"/>
          </p:cNvPicPr>
          <p:nvPr/>
        </p:nvPicPr>
        <p:blipFill>
          <a:blip r:embed="rId2"/>
          <a:srcRect/>
          <a:stretch>
            <a:fillRect/>
          </a:stretch>
        </p:blipFill>
        <p:spPr bwMode="auto">
          <a:xfrm>
            <a:off x="4495800" y="1143000"/>
            <a:ext cx="4524375" cy="52959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4" name="Object 6"/>
          <p:cNvGraphicFramePr>
            <a:graphicFrameLocks noChangeAspect="1"/>
          </p:cNvGraphicFramePr>
          <p:nvPr>
            <p:ph idx="1"/>
          </p:nvPr>
        </p:nvGraphicFramePr>
        <p:xfrm>
          <a:off x="1031875" y="2106613"/>
          <a:ext cx="7078663" cy="3276600"/>
        </p:xfrm>
        <a:graphic>
          <a:graphicData uri="http://schemas.openxmlformats.org/presentationml/2006/ole">
            <p:oleObj spid="_x0000_s17414" name="Chart" r:id="rId3" imgW="7078996" imgH="3276504" progId="Excel.Sheet.8">
              <p:embed/>
            </p:oleObj>
          </a:graphicData>
        </a:graphic>
      </p:graphicFrame>
      <p:sp>
        <p:nvSpPr>
          <p:cNvPr id="17410" name="Rectangle 2"/>
          <p:cNvSpPr>
            <a:spLocks noGrp="1" noChangeArrowheads="1"/>
          </p:cNvSpPr>
          <p:nvPr>
            <p:ph type="title"/>
          </p:nvPr>
        </p:nvSpPr>
        <p:spPr/>
        <p:txBody>
          <a:bodyPr/>
          <a:lstStyle/>
          <a:p>
            <a:r>
              <a:rPr lang="en-US"/>
              <a:t>Data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57200" y="1600200"/>
            <a:ext cx="8382000" cy="4953000"/>
          </a:xfrm>
        </p:spPr>
        <p:txBody>
          <a:bodyPr>
            <a:normAutofit lnSpcReduction="10000"/>
          </a:bodyPr>
          <a:lstStyle/>
          <a:p>
            <a:pPr>
              <a:lnSpc>
                <a:spcPct val="90000"/>
              </a:lnSpc>
            </a:pPr>
            <a:r>
              <a:rPr lang="en-US" sz="2400" dirty="0"/>
              <a:t>Perhaps the probability of the target output neuron firing was actually greater with the training network than random chance, but the effect was not seen due to the </a:t>
            </a:r>
            <a:r>
              <a:rPr lang="en-US" sz="2400" dirty="0" smtClean="0"/>
              <a:t>brief training </a:t>
            </a:r>
            <a:r>
              <a:rPr lang="en-US" sz="2400" dirty="0"/>
              <a:t>period</a:t>
            </a:r>
          </a:p>
          <a:p>
            <a:pPr lvl="1">
              <a:lnSpc>
                <a:spcPct val="90000"/>
              </a:lnSpc>
            </a:pPr>
            <a:r>
              <a:rPr lang="en-US" sz="2000" dirty="0"/>
              <a:t>Decreasing </a:t>
            </a:r>
            <a:r>
              <a:rPr lang="en-US" sz="2000" dirty="0" err="1"/>
              <a:t>DeltaG</a:t>
            </a:r>
            <a:r>
              <a:rPr lang="en-US" sz="2000" dirty="0"/>
              <a:t>, while increasing training duration, and comparing to random untrained firing could test for this possibility</a:t>
            </a:r>
          </a:p>
          <a:p>
            <a:pPr lvl="1">
              <a:lnSpc>
                <a:spcPct val="90000"/>
              </a:lnSpc>
            </a:pPr>
            <a:endParaRPr lang="en-US" sz="2000" dirty="0"/>
          </a:p>
          <a:p>
            <a:pPr>
              <a:lnSpc>
                <a:spcPct val="90000"/>
              </a:lnSpc>
            </a:pPr>
            <a:r>
              <a:rPr lang="en-US" sz="2400" dirty="0"/>
              <a:t>The connection weights of the hidden layers may have been too high, causing a fast rate of LTP leading to </a:t>
            </a:r>
            <a:r>
              <a:rPr lang="en-US" sz="2400" dirty="0" err="1"/>
              <a:t>ictal</a:t>
            </a:r>
            <a:r>
              <a:rPr lang="en-US" sz="2400" dirty="0"/>
              <a:t> firing patterns</a:t>
            </a:r>
          </a:p>
          <a:p>
            <a:pPr lvl="1">
              <a:lnSpc>
                <a:spcPct val="90000"/>
              </a:lnSpc>
            </a:pPr>
            <a:r>
              <a:rPr lang="en-US" sz="2000" dirty="0"/>
              <a:t>In the complex network, unlike the simple network, firing of the output layer was observed in the absence of the TN</a:t>
            </a:r>
          </a:p>
          <a:p>
            <a:pPr lvl="1">
              <a:lnSpc>
                <a:spcPct val="90000"/>
              </a:lnSpc>
            </a:pPr>
            <a:r>
              <a:rPr lang="en-US" sz="2000" dirty="0"/>
              <a:t>It may be possible to tune the weight parameters of the LN so the hidden layers are only capable of producing </a:t>
            </a:r>
            <a:r>
              <a:rPr lang="en-US" sz="2000" dirty="0" err="1"/>
              <a:t>subthreshold</a:t>
            </a:r>
            <a:r>
              <a:rPr lang="en-US" sz="2000" dirty="0"/>
              <a:t> EPSP’s in the output layer</a:t>
            </a:r>
          </a:p>
          <a:p>
            <a:pPr lvl="1">
              <a:lnSpc>
                <a:spcPct val="90000"/>
              </a:lnSpc>
            </a:pPr>
            <a:endParaRPr lang="en-US" sz="2000" dirty="0"/>
          </a:p>
          <a:p>
            <a:pPr>
              <a:lnSpc>
                <a:spcPct val="90000"/>
              </a:lnSpc>
            </a:pPr>
            <a:endParaRPr lang="en-US" sz="2400" dirty="0"/>
          </a:p>
        </p:txBody>
      </p:sp>
      <p:sp>
        <p:nvSpPr>
          <p:cNvPr id="19458" name="Rectangle 2"/>
          <p:cNvSpPr>
            <a:spLocks noGrp="1" noChangeArrowheads="1"/>
          </p:cNvSpPr>
          <p:nvPr>
            <p:ph type="title"/>
          </p:nvPr>
        </p:nvSpPr>
        <p:spPr/>
        <p:txBody>
          <a:bodyPr/>
          <a:lstStyle/>
          <a:p>
            <a:r>
              <a:rPr lang="en-US"/>
              <a:t>What Happened?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Grp="1" noChangeArrowheads="1"/>
          </p:cNvSpPr>
          <p:nvPr>
            <p:ph idx="1"/>
          </p:nvPr>
        </p:nvSpPr>
        <p:spPr>
          <a:xfrm>
            <a:off x="457200" y="1219200"/>
            <a:ext cx="8229600" cy="5334000"/>
          </a:xfrm>
        </p:spPr>
        <p:txBody>
          <a:bodyPr/>
          <a:lstStyle/>
          <a:p>
            <a:r>
              <a:rPr lang="en-US" sz="2400" dirty="0"/>
              <a:t>Finer weight parameters could be determined by line fitting the correlation of connection weight to probability of firing, or connection weight to EPSP, to find the ‘threshold’ weight</a:t>
            </a:r>
          </a:p>
          <a:p>
            <a:endParaRPr lang="en-US" sz="2400" dirty="0"/>
          </a:p>
          <a:p>
            <a:endParaRPr lang="en-US" dirty="0"/>
          </a:p>
          <a:p>
            <a:endParaRPr lang="en-US" dirty="0"/>
          </a:p>
        </p:txBody>
      </p:sp>
      <p:sp>
        <p:nvSpPr>
          <p:cNvPr id="166914" name="Rectangle 2"/>
          <p:cNvSpPr>
            <a:spLocks noGrp="1" noChangeArrowheads="1"/>
          </p:cNvSpPr>
          <p:nvPr>
            <p:ph type="title"/>
          </p:nvPr>
        </p:nvSpPr>
        <p:spPr>
          <a:xfrm>
            <a:off x="457200" y="0"/>
            <a:ext cx="8229600" cy="1066800"/>
          </a:xfrm>
        </p:spPr>
        <p:txBody>
          <a:bodyPr/>
          <a:lstStyle/>
          <a:p>
            <a:r>
              <a:rPr lang="en-US"/>
              <a:t>Methods for Improvement</a:t>
            </a:r>
          </a:p>
        </p:txBody>
      </p:sp>
      <p:pic>
        <p:nvPicPr>
          <p:cNvPr id="166916" name="Picture 4"/>
          <p:cNvPicPr>
            <a:picLocks noChangeAspect="1" noChangeArrowheads="1"/>
          </p:cNvPicPr>
          <p:nvPr/>
        </p:nvPicPr>
        <p:blipFill>
          <a:blip r:embed="rId2"/>
          <a:srcRect/>
          <a:stretch>
            <a:fillRect/>
          </a:stretch>
        </p:blipFill>
        <p:spPr bwMode="auto">
          <a:xfrm>
            <a:off x="2133600" y="2895600"/>
            <a:ext cx="4618038" cy="34925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Grp="1" noChangeAspect="1" noChangeArrowheads="1"/>
          </p:cNvPicPr>
          <p:nvPr>
            <p:ph idx="1"/>
          </p:nvPr>
        </p:nvPicPr>
        <p:blipFill>
          <a:blip r:embed="rId2"/>
          <a:stretch>
            <a:fillRect/>
          </a:stretch>
        </p:blipFill>
        <p:spPr>
          <a:xfrm>
            <a:off x="869606" y="1481138"/>
            <a:ext cx="7404787" cy="4525962"/>
          </a:xfrm>
          <a:noFill/>
          <a:ln/>
        </p:spPr>
      </p:pic>
      <p:sp>
        <p:nvSpPr>
          <p:cNvPr id="3074" name="Rectangle 2"/>
          <p:cNvSpPr>
            <a:spLocks noGrp="1" noChangeArrowheads="1"/>
          </p:cNvSpPr>
          <p:nvPr>
            <p:ph type="title"/>
          </p:nvPr>
        </p:nvSpPr>
        <p:spPr/>
        <p:txBody>
          <a:bodyPr/>
          <a:lstStyle/>
          <a:p>
            <a:r>
              <a:rPr lang="en-US"/>
              <a:t>Origins</a:t>
            </a:r>
          </a:p>
        </p:txBody>
      </p:sp>
      <p:sp>
        <p:nvSpPr>
          <p:cNvPr id="3077" name="Text Box 5"/>
          <p:cNvSpPr txBox="1">
            <a:spLocks noChangeArrowheads="1"/>
          </p:cNvSpPr>
          <p:nvPr/>
        </p:nvSpPr>
        <p:spPr bwMode="auto">
          <a:xfrm>
            <a:off x="4800600" y="6248400"/>
            <a:ext cx="3676650" cy="366713"/>
          </a:xfrm>
          <a:prstGeom prst="rect">
            <a:avLst/>
          </a:prstGeom>
          <a:noFill/>
          <a:ln w="9525">
            <a:noFill/>
            <a:miter lim="800000"/>
            <a:headEnd/>
            <a:tailEnd/>
          </a:ln>
          <a:effectLst/>
        </p:spPr>
        <p:txBody>
          <a:bodyPr wrap="none">
            <a:spAutoFit/>
          </a:bodyPr>
          <a:lstStyle/>
          <a:p>
            <a:r>
              <a:rPr lang="en-US"/>
              <a:t>-Cowan, </a:t>
            </a:r>
            <a:r>
              <a:rPr lang="en-US" i="1"/>
              <a:t>Scientific American, </a:t>
            </a:r>
            <a:r>
              <a:rPr lang="en-US"/>
              <a:t>1979</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Rectangle 3"/>
          <p:cNvSpPr>
            <a:spLocks noGrp="1" noChangeArrowheads="1"/>
          </p:cNvSpPr>
          <p:nvPr>
            <p:ph idx="1"/>
          </p:nvPr>
        </p:nvSpPr>
        <p:spPr>
          <a:xfrm>
            <a:off x="457200" y="1295400"/>
            <a:ext cx="8229600" cy="4525963"/>
          </a:xfrm>
        </p:spPr>
        <p:txBody>
          <a:bodyPr/>
          <a:lstStyle/>
          <a:p>
            <a:r>
              <a:rPr lang="en-US" sz="2400" dirty="0"/>
              <a:t>An optimum </a:t>
            </a:r>
            <a:r>
              <a:rPr lang="en-US" sz="2400" dirty="0" err="1"/>
              <a:t>DeltaG</a:t>
            </a:r>
            <a:r>
              <a:rPr lang="en-US" sz="2400" dirty="0"/>
              <a:t> parameter could be found by plotting a curve of the total number of errors over time for various </a:t>
            </a:r>
            <a:r>
              <a:rPr lang="en-US" sz="2400" dirty="0" err="1"/>
              <a:t>DeltaG</a:t>
            </a:r>
            <a:r>
              <a:rPr lang="en-US" sz="2400" dirty="0"/>
              <a:t> values</a:t>
            </a:r>
          </a:p>
          <a:p>
            <a:endParaRPr lang="en-US" sz="2400" dirty="0"/>
          </a:p>
          <a:p>
            <a:endParaRPr lang="en-US" dirty="0"/>
          </a:p>
        </p:txBody>
      </p:sp>
      <p:sp>
        <p:nvSpPr>
          <p:cNvPr id="209924" name="Rectangle 4"/>
          <p:cNvSpPr>
            <a:spLocks noGrp="1" noChangeArrowheads="1"/>
          </p:cNvSpPr>
          <p:nvPr>
            <p:ph type="title"/>
          </p:nvPr>
        </p:nvSpPr>
        <p:spPr>
          <a:xfrm>
            <a:off x="457200" y="304800"/>
            <a:ext cx="8229600" cy="1143000"/>
          </a:xfrm>
          <a:noFill/>
          <a:ln/>
        </p:spPr>
        <p:txBody>
          <a:bodyPr/>
          <a:lstStyle/>
          <a:p>
            <a:r>
              <a:rPr lang="en-US"/>
              <a:t>Methods for Improvement</a:t>
            </a:r>
          </a:p>
        </p:txBody>
      </p:sp>
      <p:pic>
        <p:nvPicPr>
          <p:cNvPr id="209925" name="Picture 5"/>
          <p:cNvPicPr>
            <a:picLocks noChangeAspect="1" noChangeArrowheads="1"/>
          </p:cNvPicPr>
          <p:nvPr/>
        </p:nvPicPr>
        <p:blipFill>
          <a:blip r:embed="rId2"/>
          <a:srcRect/>
          <a:stretch>
            <a:fillRect/>
          </a:stretch>
        </p:blipFill>
        <p:spPr bwMode="auto">
          <a:xfrm>
            <a:off x="609600" y="2743200"/>
            <a:ext cx="4038600" cy="3032125"/>
          </a:xfrm>
          <a:prstGeom prst="rect">
            <a:avLst/>
          </a:prstGeom>
          <a:noFill/>
        </p:spPr>
      </p:pic>
      <p:pic>
        <p:nvPicPr>
          <p:cNvPr id="209926" name="Picture 6"/>
          <p:cNvPicPr>
            <a:picLocks noChangeAspect="1" noChangeArrowheads="1"/>
          </p:cNvPicPr>
          <p:nvPr/>
        </p:nvPicPr>
        <p:blipFill>
          <a:blip r:embed="rId3"/>
          <a:srcRect/>
          <a:stretch>
            <a:fillRect/>
          </a:stretch>
        </p:blipFill>
        <p:spPr bwMode="auto">
          <a:xfrm>
            <a:off x="4724400" y="2667000"/>
            <a:ext cx="4038600" cy="3281363"/>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3"/>
          <p:cNvSpPr>
            <a:spLocks noGrp="1" noChangeArrowheads="1"/>
          </p:cNvSpPr>
          <p:nvPr>
            <p:ph idx="1"/>
          </p:nvPr>
        </p:nvSpPr>
        <p:spPr/>
        <p:txBody>
          <a:bodyPr/>
          <a:lstStyle/>
          <a:p>
            <a:r>
              <a:rPr lang="en-US" sz="2400" dirty="0"/>
              <a:t>The total number of </a:t>
            </a:r>
            <a:r>
              <a:rPr lang="en-US" sz="2400" dirty="0" err="1"/>
              <a:t>misfirings</a:t>
            </a:r>
            <a:r>
              <a:rPr lang="en-US" sz="2400" dirty="0"/>
              <a:t> over time versus successes could be plotted to determine the optimum number of training iterations</a:t>
            </a:r>
          </a:p>
          <a:p>
            <a:endParaRPr lang="en-US" sz="2400" dirty="0"/>
          </a:p>
        </p:txBody>
      </p:sp>
      <p:sp>
        <p:nvSpPr>
          <p:cNvPr id="210948" name="Rectangle 4"/>
          <p:cNvSpPr>
            <a:spLocks noGrp="1" noChangeArrowheads="1"/>
          </p:cNvSpPr>
          <p:nvPr>
            <p:ph type="title"/>
          </p:nvPr>
        </p:nvSpPr>
        <p:spPr>
          <a:noFill/>
          <a:ln/>
        </p:spPr>
        <p:txBody>
          <a:bodyPr/>
          <a:lstStyle/>
          <a:p>
            <a:r>
              <a:rPr lang="en-US"/>
              <a:t>Methods for Improvement</a:t>
            </a:r>
          </a:p>
        </p:txBody>
      </p:sp>
      <p:pic>
        <p:nvPicPr>
          <p:cNvPr id="210949" name="Picture 5"/>
          <p:cNvPicPr>
            <a:picLocks noChangeAspect="1" noChangeArrowheads="1"/>
          </p:cNvPicPr>
          <p:nvPr/>
        </p:nvPicPr>
        <p:blipFill>
          <a:blip r:embed="rId2"/>
          <a:srcRect/>
          <a:stretch>
            <a:fillRect/>
          </a:stretch>
        </p:blipFill>
        <p:spPr bwMode="auto">
          <a:xfrm>
            <a:off x="2133600" y="2971800"/>
            <a:ext cx="4792663" cy="3414713"/>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p:cNvPicPr>
            <a:picLocks noGrp="1" noChangeAspect="1" noChangeArrowheads="1"/>
          </p:cNvPicPr>
          <p:nvPr>
            <p:ph idx="1"/>
          </p:nvPr>
        </p:nvPicPr>
        <p:blipFill>
          <a:blip r:embed="rId2"/>
          <a:srcRect/>
          <a:stretch>
            <a:fillRect/>
          </a:stretch>
        </p:blipFill>
        <p:spPr>
          <a:xfrm>
            <a:off x="685800" y="1752600"/>
            <a:ext cx="3581400" cy="3248025"/>
          </a:xfrm>
          <a:noFill/>
          <a:ln/>
        </p:spPr>
      </p:pic>
      <p:sp>
        <p:nvSpPr>
          <p:cNvPr id="20482" name="Rectangle 2"/>
          <p:cNvSpPr>
            <a:spLocks noGrp="1" noChangeArrowheads="1"/>
          </p:cNvSpPr>
          <p:nvPr>
            <p:ph type="title"/>
          </p:nvPr>
        </p:nvSpPr>
        <p:spPr/>
        <p:txBody>
          <a:bodyPr/>
          <a:lstStyle/>
          <a:p>
            <a:r>
              <a:rPr lang="en-US"/>
              <a:t>Training nets in brain?</a:t>
            </a:r>
          </a:p>
        </p:txBody>
      </p:sp>
      <p:pic>
        <p:nvPicPr>
          <p:cNvPr id="20485" name="Picture 5"/>
          <p:cNvPicPr>
            <a:picLocks noChangeAspect="1" noChangeArrowheads="1"/>
          </p:cNvPicPr>
          <p:nvPr/>
        </p:nvPicPr>
        <p:blipFill>
          <a:blip r:embed="rId3"/>
          <a:srcRect/>
          <a:stretch>
            <a:fillRect/>
          </a:stretch>
        </p:blipFill>
        <p:spPr bwMode="auto">
          <a:xfrm>
            <a:off x="4648200" y="1752600"/>
            <a:ext cx="3546475" cy="3194050"/>
          </a:xfrm>
          <a:prstGeom prst="rect">
            <a:avLst/>
          </a:prstGeom>
          <a:noFill/>
          <a:ln w="9525">
            <a:noFill/>
            <a:miter lim="800000"/>
            <a:headEnd/>
            <a:tailEnd/>
          </a:ln>
          <a:effectLst/>
        </p:spPr>
      </p:pic>
      <p:sp>
        <p:nvSpPr>
          <p:cNvPr id="20486" name="Text Box 6"/>
          <p:cNvSpPr txBox="1">
            <a:spLocks noChangeArrowheads="1"/>
          </p:cNvSpPr>
          <p:nvPr/>
        </p:nvSpPr>
        <p:spPr bwMode="auto">
          <a:xfrm>
            <a:off x="4800600" y="6248400"/>
            <a:ext cx="3740150" cy="366713"/>
          </a:xfrm>
          <a:prstGeom prst="rect">
            <a:avLst/>
          </a:prstGeom>
          <a:noFill/>
          <a:ln w="9525">
            <a:noFill/>
            <a:miter lim="800000"/>
            <a:headEnd/>
            <a:tailEnd/>
          </a:ln>
          <a:effectLst/>
        </p:spPr>
        <p:txBody>
          <a:bodyPr wrap="none">
            <a:spAutoFit/>
          </a:bodyPr>
          <a:lstStyle/>
          <a:p>
            <a:r>
              <a:rPr lang="en-US"/>
              <a:t>- Cowan, </a:t>
            </a:r>
            <a:r>
              <a:rPr lang="en-US" i="1"/>
              <a:t>Scientific American, </a:t>
            </a:r>
            <a:r>
              <a:rPr lang="en-US"/>
              <a:t>1979</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6" name="Picture 4"/>
          <p:cNvPicPr>
            <a:picLocks noGrp="1" noChangeAspect="1" noChangeArrowheads="1"/>
          </p:cNvPicPr>
          <p:nvPr>
            <p:ph idx="1"/>
          </p:nvPr>
        </p:nvPicPr>
        <p:blipFill>
          <a:blip r:embed="rId2"/>
          <a:stretch>
            <a:fillRect/>
          </a:stretch>
        </p:blipFill>
        <p:spPr>
          <a:xfrm>
            <a:off x="3733800" y="1524000"/>
            <a:ext cx="4741039" cy="4525962"/>
          </a:xfrm>
          <a:noFill/>
          <a:ln/>
        </p:spPr>
      </p:pic>
      <p:sp>
        <p:nvSpPr>
          <p:cNvPr id="212994" name="Rectangle 2"/>
          <p:cNvSpPr>
            <a:spLocks noGrp="1" noChangeArrowheads="1"/>
          </p:cNvSpPr>
          <p:nvPr>
            <p:ph type="title"/>
          </p:nvPr>
        </p:nvSpPr>
        <p:spPr/>
        <p:txBody>
          <a:bodyPr/>
          <a:lstStyle/>
          <a:p>
            <a:r>
              <a:rPr lang="en-US"/>
              <a:t>Abbott &amp; Regehr, </a:t>
            </a:r>
            <a:r>
              <a:rPr lang="en-US" i="1"/>
              <a:t>Nature</a:t>
            </a:r>
            <a:r>
              <a:rPr lang="en-US"/>
              <a:t>, 2004</a:t>
            </a:r>
          </a:p>
        </p:txBody>
      </p:sp>
      <p:sp>
        <p:nvSpPr>
          <p:cNvPr id="212997" name="Text Box 5"/>
          <p:cNvSpPr txBox="1">
            <a:spLocks noChangeArrowheads="1"/>
          </p:cNvSpPr>
          <p:nvPr/>
        </p:nvSpPr>
        <p:spPr bwMode="auto">
          <a:xfrm>
            <a:off x="304800" y="1981200"/>
            <a:ext cx="2811463" cy="822325"/>
          </a:xfrm>
          <a:prstGeom prst="rect">
            <a:avLst/>
          </a:prstGeom>
          <a:noFill/>
          <a:ln w="9525">
            <a:noFill/>
            <a:miter lim="800000"/>
            <a:headEnd/>
            <a:tailEnd/>
          </a:ln>
          <a:effectLst/>
        </p:spPr>
        <p:txBody>
          <a:bodyPr wrap="none">
            <a:spAutoFit/>
          </a:bodyPr>
          <a:lstStyle/>
          <a:p>
            <a:r>
              <a:rPr lang="en-US" sz="2400"/>
              <a:t>Increased synaptic </a:t>
            </a:r>
          </a:p>
          <a:p>
            <a:r>
              <a:rPr lang="en-US" sz="2400"/>
              <a:t>complexity?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72" name="Picture 4"/>
          <p:cNvPicPr>
            <a:picLocks noGrp="1" noChangeAspect="1" noChangeArrowheads="1"/>
          </p:cNvPicPr>
          <p:nvPr>
            <p:ph idx="1"/>
          </p:nvPr>
        </p:nvPicPr>
        <p:blipFill>
          <a:blip r:embed="rId2"/>
          <a:stretch>
            <a:fillRect/>
          </a:stretch>
        </p:blipFill>
        <p:spPr>
          <a:xfrm>
            <a:off x="1222928" y="1481138"/>
            <a:ext cx="6698144" cy="4525962"/>
          </a:xfrm>
          <a:noFill/>
          <a:ln/>
        </p:spPr>
      </p:pic>
      <p:sp>
        <p:nvSpPr>
          <p:cNvPr id="211970" name="Rectangle 2"/>
          <p:cNvSpPr>
            <a:spLocks noGrp="1" noChangeArrowheads="1"/>
          </p:cNvSpPr>
          <p:nvPr>
            <p:ph type="title"/>
          </p:nvPr>
        </p:nvSpPr>
        <p:spPr>
          <a:xfrm>
            <a:off x="457200" y="304800"/>
            <a:ext cx="8229600" cy="1143000"/>
          </a:xfrm>
        </p:spPr>
        <p:txBody>
          <a:bodyPr>
            <a:normAutofit fontScale="90000"/>
          </a:bodyPr>
          <a:lstStyle/>
          <a:p>
            <a:r>
              <a:rPr lang="en-US" sz="4000"/>
              <a:t>Destexhe &amp; Marder, </a:t>
            </a:r>
            <a:r>
              <a:rPr lang="en-US" sz="4000" i="1"/>
              <a:t>Nature,</a:t>
            </a:r>
            <a:r>
              <a:rPr lang="en-US" sz="4000"/>
              <a:t> 2004</a:t>
            </a:r>
          </a:p>
        </p:txBody>
      </p:sp>
      <p:sp>
        <p:nvSpPr>
          <p:cNvPr id="211973" name="Text Box 5"/>
          <p:cNvSpPr txBox="1">
            <a:spLocks noChangeArrowheads="1"/>
          </p:cNvSpPr>
          <p:nvPr/>
        </p:nvSpPr>
        <p:spPr bwMode="auto">
          <a:xfrm>
            <a:off x="228600" y="2057400"/>
            <a:ext cx="2089150" cy="641350"/>
          </a:xfrm>
          <a:prstGeom prst="rect">
            <a:avLst/>
          </a:prstGeom>
          <a:noFill/>
          <a:ln w="9525">
            <a:noFill/>
            <a:miter lim="800000"/>
            <a:headEnd/>
            <a:tailEnd/>
          </a:ln>
          <a:effectLst/>
        </p:spPr>
        <p:txBody>
          <a:bodyPr wrap="none">
            <a:spAutoFit/>
          </a:bodyPr>
          <a:lstStyle/>
          <a:p>
            <a:r>
              <a:rPr lang="en-US"/>
              <a:t>Increased </a:t>
            </a:r>
          </a:p>
          <a:p>
            <a:r>
              <a:rPr lang="en-US"/>
              <a:t>output complexity?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457200" y="1371600"/>
            <a:ext cx="8229600" cy="4525963"/>
          </a:xfrm>
        </p:spPr>
        <p:txBody>
          <a:bodyPr/>
          <a:lstStyle/>
          <a:p>
            <a:r>
              <a:rPr lang="en-US"/>
              <a:t>Sensorimotor feedback</a:t>
            </a:r>
          </a:p>
        </p:txBody>
      </p:sp>
      <p:sp>
        <p:nvSpPr>
          <p:cNvPr id="24578" name="Rectangle 2"/>
          <p:cNvSpPr>
            <a:spLocks noGrp="1" noChangeArrowheads="1"/>
          </p:cNvSpPr>
          <p:nvPr>
            <p:ph type="title"/>
          </p:nvPr>
        </p:nvSpPr>
        <p:spPr>
          <a:xfrm>
            <a:off x="457200" y="274638"/>
            <a:ext cx="8229600" cy="868362"/>
          </a:xfrm>
        </p:spPr>
        <p:txBody>
          <a:bodyPr/>
          <a:lstStyle/>
          <a:p>
            <a:r>
              <a:rPr lang="en-US"/>
              <a:t>Regeneration</a:t>
            </a:r>
          </a:p>
        </p:txBody>
      </p:sp>
      <p:pic>
        <p:nvPicPr>
          <p:cNvPr id="24580" name="Picture 4"/>
          <p:cNvPicPr>
            <a:picLocks noChangeAspect="1" noChangeArrowheads="1"/>
          </p:cNvPicPr>
          <p:nvPr/>
        </p:nvPicPr>
        <p:blipFill>
          <a:blip r:embed="rId2"/>
          <a:srcRect/>
          <a:stretch>
            <a:fillRect/>
          </a:stretch>
        </p:blipFill>
        <p:spPr bwMode="auto">
          <a:xfrm>
            <a:off x="3200400" y="2286000"/>
            <a:ext cx="4781550" cy="3540125"/>
          </a:xfrm>
          <a:prstGeom prst="rect">
            <a:avLst/>
          </a:prstGeom>
          <a:noFill/>
          <a:ln w="9525">
            <a:noFill/>
            <a:miter lim="800000"/>
            <a:headEnd/>
            <a:tailEnd/>
          </a:ln>
          <a:effectLst/>
        </p:spPr>
      </p:pic>
      <p:sp>
        <p:nvSpPr>
          <p:cNvPr id="24581" name="Text Box 5"/>
          <p:cNvSpPr txBox="1">
            <a:spLocks noChangeArrowheads="1"/>
          </p:cNvSpPr>
          <p:nvPr/>
        </p:nvSpPr>
        <p:spPr bwMode="auto">
          <a:xfrm>
            <a:off x="2819400" y="6324600"/>
            <a:ext cx="6102350" cy="366713"/>
          </a:xfrm>
          <a:prstGeom prst="rect">
            <a:avLst/>
          </a:prstGeom>
          <a:noFill/>
          <a:ln w="9525">
            <a:noFill/>
            <a:miter lim="800000"/>
            <a:headEnd/>
            <a:tailEnd/>
          </a:ln>
          <a:effectLst/>
        </p:spPr>
        <p:txBody>
          <a:bodyPr wrap="none">
            <a:spAutoFit/>
          </a:bodyPr>
          <a:lstStyle/>
          <a:p>
            <a:r>
              <a:rPr lang="en-US"/>
              <a:t>- Harel &amp; Strittmatter, </a:t>
            </a:r>
            <a:r>
              <a:rPr lang="en-US" i="1"/>
              <a:t>Nature Reviews Neuroscience</a:t>
            </a:r>
            <a:r>
              <a:rPr lang="en-US"/>
              <a:t>, 2006</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p:cNvPicPr>
            <a:picLocks noGrp="1" noChangeAspect="1" noChangeArrowheads="1"/>
          </p:cNvPicPr>
          <p:nvPr>
            <p:ph idx="1"/>
          </p:nvPr>
        </p:nvPicPr>
        <p:blipFill>
          <a:blip r:embed="rId2"/>
          <a:srcRect/>
          <a:stretch>
            <a:fillRect/>
          </a:stretch>
        </p:blipFill>
        <p:spPr>
          <a:xfrm>
            <a:off x="762000" y="1752600"/>
            <a:ext cx="4344988" cy="2433638"/>
          </a:xfrm>
          <a:noFill/>
          <a:ln/>
        </p:spPr>
      </p:pic>
      <p:sp>
        <p:nvSpPr>
          <p:cNvPr id="40962" name="Rectangle 2"/>
          <p:cNvSpPr>
            <a:spLocks noGrp="1" noChangeArrowheads="1"/>
          </p:cNvSpPr>
          <p:nvPr>
            <p:ph type="title"/>
          </p:nvPr>
        </p:nvSpPr>
        <p:spPr/>
        <p:txBody>
          <a:bodyPr/>
          <a:lstStyle/>
          <a:p>
            <a:r>
              <a:rPr lang="en-US"/>
              <a:t>Training axon regeneration</a:t>
            </a:r>
          </a:p>
        </p:txBody>
      </p:sp>
      <p:pic>
        <p:nvPicPr>
          <p:cNvPr id="40965" name="Picture 5"/>
          <p:cNvPicPr>
            <a:picLocks noChangeAspect="1" noChangeArrowheads="1"/>
          </p:cNvPicPr>
          <p:nvPr/>
        </p:nvPicPr>
        <p:blipFill>
          <a:blip r:embed="rId3"/>
          <a:srcRect/>
          <a:stretch>
            <a:fillRect/>
          </a:stretch>
        </p:blipFill>
        <p:spPr bwMode="auto">
          <a:xfrm>
            <a:off x="5934075" y="1600200"/>
            <a:ext cx="2886075" cy="4191000"/>
          </a:xfrm>
          <a:prstGeom prst="rect">
            <a:avLst/>
          </a:prstGeom>
          <a:noFill/>
          <a:ln w="9525">
            <a:noFill/>
            <a:miter lim="800000"/>
            <a:headEnd/>
            <a:tailEnd/>
          </a:ln>
          <a:effectLst/>
        </p:spPr>
      </p:pic>
      <p:pic>
        <p:nvPicPr>
          <p:cNvPr id="40966" name="Picture 6"/>
          <p:cNvPicPr>
            <a:picLocks noChangeAspect="1" noChangeArrowheads="1"/>
          </p:cNvPicPr>
          <p:nvPr/>
        </p:nvPicPr>
        <p:blipFill>
          <a:blip r:embed="rId4"/>
          <a:srcRect/>
          <a:stretch>
            <a:fillRect/>
          </a:stretch>
        </p:blipFill>
        <p:spPr bwMode="auto">
          <a:xfrm>
            <a:off x="228600" y="4343400"/>
            <a:ext cx="5257800" cy="2132013"/>
          </a:xfrm>
          <a:prstGeom prst="rect">
            <a:avLst/>
          </a:prstGeom>
          <a:noFill/>
          <a:ln w="9525">
            <a:noFill/>
            <a:miter lim="800000"/>
            <a:headEnd/>
            <a:tailEnd/>
          </a:ln>
          <a:effectLst/>
        </p:spPr>
      </p:pic>
      <p:sp>
        <p:nvSpPr>
          <p:cNvPr id="40967" name="Text Box 7"/>
          <p:cNvSpPr txBox="1">
            <a:spLocks noChangeArrowheads="1"/>
          </p:cNvSpPr>
          <p:nvPr/>
        </p:nvSpPr>
        <p:spPr bwMode="auto">
          <a:xfrm>
            <a:off x="2743200" y="6400800"/>
            <a:ext cx="6305550" cy="366713"/>
          </a:xfrm>
          <a:prstGeom prst="rect">
            <a:avLst/>
          </a:prstGeom>
          <a:noFill/>
          <a:ln w="9525">
            <a:noFill/>
            <a:miter lim="800000"/>
            <a:headEnd/>
            <a:tailEnd/>
          </a:ln>
          <a:effectLst/>
        </p:spPr>
        <p:txBody>
          <a:bodyPr wrap="none">
            <a:spAutoFit/>
          </a:bodyPr>
          <a:lstStyle/>
          <a:p>
            <a:r>
              <a:rPr lang="en-US"/>
              <a:t>-Bradbury &amp; McMahon, </a:t>
            </a:r>
            <a:r>
              <a:rPr lang="en-US" i="1"/>
              <a:t>Nature Reviews Neuroscience, </a:t>
            </a:r>
            <a:r>
              <a:rPr lang="en-US"/>
              <a:t>2006</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6" name="Picture 4"/>
          <p:cNvPicPr>
            <a:picLocks noGrp="1" noChangeAspect="1" noChangeArrowheads="1"/>
          </p:cNvPicPr>
          <p:nvPr>
            <p:ph idx="1"/>
          </p:nvPr>
        </p:nvPicPr>
        <p:blipFill>
          <a:blip r:embed="rId2"/>
          <a:srcRect/>
          <a:stretch>
            <a:fillRect/>
          </a:stretch>
        </p:blipFill>
        <p:spPr>
          <a:xfrm>
            <a:off x="533400" y="762000"/>
            <a:ext cx="8229600" cy="2085975"/>
          </a:xfrm>
          <a:noFill/>
          <a:ln/>
        </p:spPr>
      </p:pic>
      <p:pic>
        <p:nvPicPr>
          <p:cNvPr id="197637" name="Picture 5"/>
          <p:cNvPicPr>
            <a:picLocks noChangeAspect="1" noChangeArrowheads="1"/>
          </p:cNvPicPr>
          <p:nvPr/>
        </p:nvPicPr>
        <p:blipFill>
          <a:blip r:embed="rId3"/>
          <a:srcRect/>
          <a:stretch>
            <a:fillRect/>
          </a:stretch>
        </p:blipFill>
        <p:spPr bwMode="auto">
          <a:xfrm>
            <a:off x="4572000" y="304800"/>
            <a:ext cx="4386263" cy="220663"/>
          </a:xfrm>
          <a:prstGeom prst="rect">
            <a:avLst/>
          </a:prstGeom>
          <a:noFill/>
          <a:ln w="9525">
            <a:noFill/>
            <a:miter lim="800000"/>
            <a:headEnd/>
            <a:tailEnd/>
          </a:ln>
          <a:effectLst/>
        </p:spPr>
      </p:pic>
      <p:pic>
        <p:nvPicPr>
          <p:cNvPr id="197638" name="Picture 6"/>
          <p:cNvPicPr>
            <a:picLocks noChangeAspect="1" noChangeArrowheads="1"/>
          </p:cNvPicPr>
          <p:nvPr/>
        </p:nvPicPr>
        <p:blipFill>
          <a:blip r:embed="rId4"/>
          <a:srcRect/>
          <a:stretch>
            <a:fillRect/>
          </a:stretch>
        </p:blipFill>
        <p:spPr bwMode="auto">
          <a:xfrm>
            <a:off x="609600" y="4038600"/>
            <a:ext cx="3749675" cy="1682750"/>
          </a:xfrm>
          <a:prstGeom prst="rect">
            <a:avLst/>
          </a:prstGeom>
          <a:noFill/>
          <a:ln w="9525">
            <a:noFill/>
            <a:miter lim="800000"/>
            <a:headEnd/>
            <a:tailEnd/>
          </a:ln>
          <a:effectLst/>
        </p:spPr>
      </p:pic>
      <p:pic>
        <p:nvPicPr>
          <p:cNvPr id="197639" name="Picture 7"/>
          <p:cNvPicPr>
            <a:picLocks noChangeAspect="1" noChangeArrowheads="1"/>
          </p:cNvPicPr>
          <p:nvPr/>
        </p:nvPicPr>
        <p:blipFill>
          <a:blip r:embed="rId5"/>
          <a:srcRect/>
          <a:stretch>
            <a:fillRect/>
          </a:stretch>
        </p:blipFill>
        <p:spPr bwMode="auto">
          <a:xfrm>
            <a:off x="5257800" y="3505200"/>
            <a:ext cx="2776538" cy="238125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52" name="Picture 12"/>
          <p:cNvPicPr>
            <a:picLocks noChangeAspect="1" noChangeArrowheads="1"/>
          </p:cNvPicPr>
          <p:nvPr/>
        </p:nvPicPr>
        <p:blipFill>
          <a:blip r:embed="rId2"/>
          <a:srcRect/>
          <a:stretch>
            <a:fillRect/>
          </a:stretch>
        </p:blipFill>
        <p:spPr bwMode="auto">
          <a:xfrm>
            <a:off x="152400" y="685800"/>
            <a:ext cx="4516438" cy="5867400"/>
          </a:xfrm>
          <a:prstGeom prst="rect">
            <a:avLst/>
          </a:prstGeom>
          <a:noFill/>
          <a:ln w="9525">
            <a:noFill/>
            <a:miter lim="800000"/>
            <a:headEnd/>
            <a:tailEnd/>
          </a:ln>
          <a:effectLst/>
        </p:spPr>
      </p:pic>
      <p:pic>
        <p:nvPicPr>
          <p:cNvPr id="35853" name="Picture 13"/>
          <p:cNvPicPr>
            <a:picLocks noChangeAspect="1" noChangeArrowheads="1"/>
          </p:cNvPicPr>
          <p:nvPr/>
        </p:nvPicPr>
        <p:blipFill>
          <a:blip r:embed="rId3"/>
          <a:srcRect/>
          <a:stretch>
            <a:fillRect/>
          </a:stretch>
        </p:blipFill>
        <p:spPr bwMode="auto">
          <a:xfrm>
            <a:off x="4572000" y="838200"/>
            <a:ext cx="4367213" cy="5638800"/>
          </a:xfrm>
          <a:prstGeom prst="rect">
            <a:avLst/>
          </a:prstGeom>
          <a:noFill/>
          <a:ln w="9525">
            <a:noFill/>
            <a:miter lim="800000"/>
            <a:headEnd/>
            <a:tailEnd/>
          </a:ln>
          <a:effectLst/>
        </p:spPr>
      </p:pic>
      <p:pic>
        <p:nvPicPr>
          <p:cNvPr id="35854" name="Picture 14"/>
          <p:cNvPicPr>
            <a:picLocks noChangeAspect="1" noChangeArrowheads="1"/>
          </p:cNvPicPr>
          <p:nvPr/>
        </p:nvPicPr>
        <p:blipFill>
          <a:blip r:embed="rId4"/>
          <a:srcRect/>
          <a:stretch>
            <a:fillRect/>
          </a:stretch>
        </p:blipFill>
        <p:spPr bwMode="auto">
          <a:xfrm>
            <a:off x="93663" y="0"/>
            <a:ext cx="9050337" cy="669925"/>
          </a:xfrm>
          <a:prstGeom prst="rect">
            <a:avLst/>
          </a:prstGeom>
          <a:noFill/>
          <a:ln w="9525">
            <a:noFill/>
            <a:miter lim="800000"/>
            <a:headEnd/>
            <a:tailEnd/>
          </a:ln>
          <a:effectLst/>
        </p:spPr>
      </p:pic>
      <p:sp>
        <p:nvSpPr>
          <p:cNvPr id="35855" name="Text Box 15"/>
          <p:cNvSpPr txBox="1">
            <a:spLocks noChangeArrowheads="1"/>
          </p:cNvSpPr>
          <p:nvPr/>
        </p:nvSpPr>
        <p:spPr bwMode="auto">
          <a:xfrm>
            <a:off x="4267200" y="6491288"/>
            <a:ext cx="4876800" cy="366712"/>
          </a:xfrm>
          <a:prstGeom prst="rect">
            <a:avLst/>
          </a:prstGeom>
          <a:noFill/>
          <a:ln w="9525">
            <a:noFill/>
            <a:miter lim="800000"/>
            <a:headEnd/>
            <a:tailEnd/>
          </a:ln>
          <a:effectLst/>
        </p:spPr>
        <p:txBody>
          <a:bodyPr>
            <a:spAutoFit/>
          </a:bodyPr>
          <a:lstStyle/>
          <a:p>
            <a:r>
              <a:rPr lang="en-US"/>
              <a:t>-Thuret, </a:t>
            </a:r>
            <a:r>
              <a:rPr lang="en-US" i="1"/>
              <a:t>Nature Reviews Neuroscience,</a:t>
            </a:r>
            <a:r>
              <a:rPr lang="en-US"/>
              <a:t> 2006</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p:txBody>
          <a:bodyPr/>
          <a:lstStyle/>
          <a:p>
            <a:r>
              <a:rPr lang="en-US"/>
              <a:t>Robots</a:t>
            </a:r>
          </a:p>
          <a:p>
            <a:pPr lvl="1"/>
            <a:r>
              <a:rPr lang="en-US"/>
              <a:t>iCub</a:t>
            </a:r>
          </a:p>
          <a:p>
            <a:pPr lvl="1"/>
            <a:endParaRPr lang="en-US"/>
          </a:p>
          <a:p>
            <a:r>
              <a:rPr lang="en-US"/>
              <a:t>AI?</a:t>
            </a:r>
          </a:p>
        </p:txBody>
      </p:sp>
      <p:sp>
        <p:nvSpPr>
          <p:cNvPr id="23554" name="Rectangle 2"/>
          <p:cNvSpPr>
            <a:spLocks noGrp="1" noChangeArrowheads="1"/>
          </p:cNvSpPr>
          <p:nvPr>
            <p:ph type="title"/>
          </p:nvPr>
        </p:nvSpPr>
        <p:spPr/>
        <p:txBody>
          <a:bodyPr/>
          <a:lstStyle/>
          <a:p>
            <a:r>
              <a:rPr lang="en-US"/>
              <a:t>Future of Neural Nets</a:t>
            </a:r>
          </a:p>
        </p:txBody>
      </p:sp>
      <p:pic>
        <p:nvPicPr>
          <p:cNvPr id="23556" name="Picture 4"/>
          <p:cNvPicPr>
            <a:picLocks noChangeAspect="1" noChangeArrowheads="1"/>
          </p:cNvPicPr>
          <p:nvPr/>
        </p:nvPicPr>
        <p:blipFill>
          <a:blip r:embed="rId2"/>
          <a:srcRect/>
          <a:stretch>
            <a:fillRect/>
          </a:stretch>
        </p:blipFill>
        <p:spPr bwMode="auto">
          <a:xfrm>
            <a:off x="2971800" y="1600200"/>
            <a:ext cx="4614863" cy="4321175"/>
          </a:xfrm>
          <a:prstGeom prst="rect">
            <a:avLst/>
          </a:prstGeom>
          <a:noFill/>
          <a:ln w="9525">
            <a:noFill/>
            <a:miter lim="800000"/>
            <a:headEnd/>
            <a:tailEnd/>
          </a:ln>
          <a:effectLst/>
        </p:spPr>
      </p:pic>
      <p:sp>
        <p:nvSpPr>
          <p:cNvPr id="23557" name="Text Box 5"/>
          <p:cNvSpPr txBox="1">
            <a:spLocks noChangeArrowheads="1"/>
          </p:cNvSpPr>
          <p:nvPr/>
        </p:nvSpPr>
        <p:spPr bwMode="auto">
          <a:xfrm>
            <a:off x="4648200" y="6096000"/>
            <a:ext cx="3778250" cy="366713"/>
          </a:xfrm>
          <a:prstGeom prst="rect">
            <a:avLst/>
          </a:prstGeom>
          <a:noFill/>
          <a:ln w="9525">
            <a:noFill/>
            <a:miter lim="800000"/>
            <a:headEnd/>
            <a:tailEnd/>
          </a:ln>
          <a:effectLst/>
        </p:spPr>
        <p:txBody>
          <a:bodyPr wrap="none">
            <a:spAutoFit/>
          </a:bodyPr>
          <a:lstStyle/>
          <a:p>
            <a:r>
              <a:rPr lang="en-US"/>
              <a:t>-Metta et al, </a:t>
            </a:r>
            <a:r>
              <a:rPr lang="en-US" i="1"/>
              <a:t>Neural Networks, </a:t>
            </a:r>
            <a:r>
              <a:rPr lang="en-US"/>
              <a:t>2010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p:txBody>
          <a:bodyPr/>
          <a:lstStyle/>
          <a:p>
            <a:r>
              <a:rPr lang="en-US" dirty="0" smtClean="0"/>
              <a:t>McCulloch </a:t>
            </a:r>
            <a:r>
              <a:rPr lang="en-US" dirty="0"/>
              <a:t>&amp; </a:t>
            </a:r>
            <a:r>
              <a:rPr lang="en-US" dirty="0" smtClean="0"/>
              <a:t>Pitts</a:t>
            </a:r>
          </a:p>
          <a:p>
            <a:endParaRPr lang="en-US" dirty="0"/>
          </a:p>
          <a:p>
            <a:r>
              <a:rPr lang="en-US" dirty="0" err="1" smtClean="0"/>
              <a:t>Hebb</a:t>
            </a:r>
            <a:endParaRPr lang="en-US" dirty="0" smtClean="0"/>
          </a:p>
          <a:p>
            <a:endParaRPr lang="en-US" dirty="0" smtClean="0"/>
          </a:p>
          <a:p>
            <a:r>
              <a:rPr lang="en-US" dirty="0" smtClean="0"/>
              <a:t>Turing</a:t>
            </a:r>
          </a:p>
          <a:p>
            <a:pPr lvl="1"/>
            <a:r>
              <a:rPr lang="en-US" dirty="0" smtClean="0"/>
              <a:t>B-Type Machine</a:t>
            </a:r>
          </a:p>
          <a:p>
            <a:pPr lvl="1"/>
            <a:endParaRPr lang="en-US" dirty="0" smtClean="0"/>
          </a:p>
          <a:p>
            <a:pPr lvl="1">
              <a:buNone/>
            </a:pPr>
            <a:r>
              <a:rPr lang="en-US" dirty="0" smtClean="0"/>
              <a:t>Computers…</a:t>
            </a:r>
          </a:p>
        </p:txBody>
      </p:sp>
      <p:sp>
        <p:nvSpPr>
          <p:cNvPr id="4098" name="Rectangle 2"/>
          <p:cNvSpPr>
            <a:spLocks noGrp="1" noChangeArrowheads="1"/>
          </p:cNvSpPr>
          <p:nvPr>
            <p:ph type="title"/>
          </p:nvPr>
        </p:nvSpPr>
        <p:spPr/>
        <p:txBody>
          <a:bodyPr/>
          <a:lstStyle/>
          <a:p>
            <a:r>
              <a:rPr lang="en-US"/>
              <a:t>Evolution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p:txBody>
          <a:bodyPr/>
          <a:lstStyle/>
          <a:p>
            <a:pPr marL="609600" indent="-609600"/>
            <a:r>
              <a:rPr lang="en-US" sz="2400" i="1"/>
              <a:t>Neural Networks: the official journal of the International Neural Network Society.</a:t>
            </a:r>
          </a:p>
          <a:p>
            <a:pPr marL="609600" indent="-609600"/>
            <a:r>
              <a:rPr lang="en-US"/>
              <a:t>Many types of ANNs:</a:t>
            </a:r>
          </a:p>
          <a:p>
            <a:pPr marL="990600" lvl="1" indent="-533400"/>
            <a:r>
              <a:rPr lang="en-US"/>
              <a:t>Feedforward</a:t>
            </a:r>
          </a:p>
          <a:p>
            <a:pPr marL="990600" lvl="1" indent="-533400"/>
            <a:r>
              <a:rPr lang="en-US"/>
              <a:t>Recurrent</a:t>
            </a:r>
          </a:p>
          <a:p>
            <a:pPr marL="990600" lvl="1" indent="-533400"/>
            <a:r>
              <a:rPr lang="en-US"/>
              <a:t>Backpropogation</a:t>
            </a:r>
          </a:p>
          <a:p>
            <a:pPr marL="1371600" lvl="2" indent="-457200"/>
            <a:r>
              <a:rPr lang="en-US"/>
              <a:t>Learning correlations</a:t>
            </a:r>
          </a:p>
          <a:p>
            <a:pPr marL="990600" lvl="1" indent="-533400"/>
            <a:r>
              <a:rPr lang="en-US"/>
              <a:t>Self-Organizing Maps (SOMs)</a:t>
            </a:r>
          </a:p>
          <a:p>
            <a:pPr marL="1371600" lvl="2" indent="-457200"/>
            <a:r>
              <a:rPr lang="en-US"/>
              <a:t>Object recognition</a:t>
            </a:r>
          </a:p>
        </p:txBody>
      </p:sp>
      <p:sp>
        <p:nvSpPr>
          <p:cNvPr id="5122" name="Rectangle 2"/>
          <p:cNvSpPr>
            <a:spLocks noGrp="1" noChangeArrowheads="1"/>
          </p:cNvSpPr>
          <p:nvPr>
            <p:ph type="title"/>
          </p:nvPr>
        </p:nvSpPr>
        <p:spPr/>
        <p:txBody>
          <a:bodyPr/>
          <a:lstStyle/>
          <a:p>
            <a:r>
              <a:rPr lang="en-US"/>
              <a:t>Modern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52400" y="1371600"/>
            <a:ext cx="8763000" cy="5181600"/>
          </a:xfrm>
        </p:spPr>
        <p:txBody>
          <a:bodyPr>
            <a:normAutofit lnSpcReduction="10000"/>
          </a:bodyPr>
          <a:lstStyle/>
          <a:p>
            <a:pPr>
              <a:lnSpc>
                <a:spcPct val="90000"/>
              </a:lnSpc>
            </a:pPr>
            <a:r>
              <a:rPr lang="en-US" sz="2800"/>
              <a:t>Predicting stock prices/ weather/ eye movements</a:t>
            </a:r>
          </a:p>
          <a:p>
            <a:pPr lvl="1">
              <a:lnSpc>
                <a:spcPct val="90000"/>
              </a:lnSpc>
            </a:pPr>
            <a:r>
              <a:rPr lang="en-US" sz="2400"/>
              <a:t>Araujo, 2010, Kettner et al, 2002</a:t>
            </a:r>
          </a:p>
          <a:p>
            <a:pPr>
              <a:lnSpc>
                <a:spcPct val="90000"/>
              </a:lnSpc>
            </a:pPr>
            <a:r>
              <a:rPr lang="en-US" sz="2800"/>
              <a:t>Medical diagnosis</a:t>
            </a:r>
          </a:p>
          <a:p>
            <a:pPr lvl="1">
              <a:lnSpc>
                <a:spcPct val="90000"/>
              </a:lnSpc>
            </a:pPr>
            <a:r>
              <a:rPr lang="en-US" sz="2400"/>
              <a:t>Arrythmias, ictal neural patterns</a:t>
            </a:r>
          </a:p>
          <a:p>
            <a:pPr lvl="1">
              <a:lnSpc>
                <a:spcPct val="90000"/>
              </a:lnSpc>
            </a:pPr>
            <a:r>
              <a:rPr lang="en-US" sz="2400"/>
              <a:t>Sufi et al, 2010, Sufi &amp; Khalil, 2009,</a:t>
            </a:r>
          </a:p>
          <a:p>
            <a:pPr lvl="1">
              <a:lnSpc>
                <a:spcPct val="90000"/>
              </a:lnSpc>
              <a:buFontTx/>
              <a:buNone/>
            </a:pPr>
            <a:r>
              <a:rPr lang="en-US" sz="2000"/>
              <a:t>“…neural network classifiers are a very popular choice for medical decision making and they have been shown to be very effective in the clinical domain…” -Mazurowski et al, </a:t>
            </a:r>
            <a:r>
              <a:rPr lang="en-US" sz="2000" i="1"/>
              <a:t>Neural Networks,</a:t>
            </a:r>
            <a:r>
              <a:rPr lang="en-US" sz="2000"/>
              <a:t> 2008</a:t>
            </a:r>
          </a:p>
          <a:p>
            <a:pPr lvl="1">
              <a:lnSpc>
                <a:spcPct val="90000"/>
              </a:lnSpc>
              <a:buFontTx/>
              <a:buNone/>
            </a:pPr>
            <a:r>
              <a:rPr lang="en-US" sz="2000"/>
              <a:t>	</a:t>
            </a:r>
          </a:p>
          <a:p>
            <a:pPr>
              <a:lnSpc>
                <a:spcPct val="90000"/>
              </a:lnSpc>
            </a:pPr>
            <a:r>
              <a:rPr lang="en-US" sz="2800"/>
              <a:t>Drug design, protein structure</a:t>
            </a:r>
          </a:p>
          <a:p>
            <a:pPr lvl="1">
              <a:lnSpc>
                <a:spcPct val="90000"/>
              </a:lnSpc>
            </a:pPr>
            <a:r>
              <a:rPr lang="en-US" sz="2400"/>
              <a:t>Sardari &amp; Sardari, 2002</a:t>
            </a:r>
          </a:p>
          <a:p>
            <a:pPr>
              <a:lnSpc>
                <a:spcPct val="90000"/>
              </a:lnSpc>
            </a:pPr>
            <a:r>
              <a:rPr lang="en-US" sz="2800"/>
              <a:t>Object recognition</a:t>
            </a:r>
          </a:p>
          <a:p>
            <a:pPr lvl="1">
              <a:lnSpc>
                <a:spcPct val="90000"/>
              </a:lnSpc>
            </a:pPr>
            <a:r>
              <a:rPr lang="en-US" sz="2400"/>
              <a:t>Fingerprints, faces</a:t>
            </a:r>
          </a:p>
        </p:txBody>
      </p:sp>
      <p:sp>
        <p:nvSpPr>
          <p:cNvPr id="6146" name="Rectangle 2"/>
          <p:cNvSpPr>
            <a:spLocks noGrp="1" noChangeArrowheads="1"/>
          </p:cNvSpPr>
          <p:nvPr>
            <p:ph type="title"/>
          </p:nvPr>
        </p:nvSpPr>
        <p:spPr/>
        <p:txBody>
          <a:bodyPr/>
          <a:lstStyle/>
          <a:p>
            <a:r>
              <a:rPr lang="en-US"/>
              <a:t>Applications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p:txBody>
          <a:bodyPr/>
          <a:lstStyle/>
          <a:p>
            <a:r>
              <a:rPr lang="en-US" dirty="0" smtClean="0"/>
              <a:t>Model Thresholds</a:t>
            </a:r>
          </a:p>
          <a:p>
            <a:endParaRPr lang="en-US" dirty="0" smtClean="0"/>
          </a:p>
          <a:p>
            <a:r>
              <a:rPr lang="en-US" dirty="0" err="1" smtClean="0"/>
              <a:t>Sigmoidal</a:t>
            </a:r>
            <a:endParaRPr lang="en-US" dirty="0" smtClean="0"/>
          </a:p>
          <a:p>
            <a:endParaRPr lang="en-US" dirty="0" smtClean="0"/>
          </a:p>
          <a:p>
            <a:r>
              <a:rPr lang="en-US" dirty="0" smtClean="0"/>
              <a:t>Hyperbolic Tangent</a:t>
            </a:r>
            <a:endParaRPr lang="en-US" dirty="0"/>
          </a:p>
        </p:txBody>
      </p:sp>
      <p:sp>
        <p:nvSpPr>
          <p:cNvPr id="8194" name="Rectangle 2"/>
          <p:cNvSpPr>
            <a:spLocks noGrp="1" noChangeArrowheads="1"/>
          </p:cNvSpPr>
          <p:nvPr>
            <p:ph type="title"/>
          </p:nvPr>
        </p:nvSpPr>
        <p:spPr/>
        <p:txBody>
          <a:bodyPr/>
          <a:lstStyle/>
          <a:p>
            <a:r>
              <a:rPr lang="en-US" dirty="0"/>
              <a:t>Transfer functions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228600" y="1981200"/>
            <a:ext cx="8686800" cy="4525963"/>
          </a:xfrm>
        </p:spPr>
        <p:txBody>
          <a:bodyPr/>
          <a:lstStyle/>
          <a:p>
            <a:r>
              <a:rPr lang="en-US" sz="2800"/>
              <a:t>How many interneurons (hidden neurons)</a:t>
            </a:r>
          </a:p>
          <a:p>
            <a:pPr lvl="1"/>
            <a:r>
              <a:rPr lang="en-US" sz="2400"/>
              <a:t>2n+1, where n = # inputs – </a:t>
            </a:r>
            <a:r>
              <a:rPr lang="en-US" sz="2000"/>
              <a:t>Kurkova, </a:t>
            </a:r>
            <a:r>
              <a:rPr lang="en-US" sz="2000" i="1"/>
              <a:t>Neural Networks, 1992</a:t>
            </a:r>
            <a:endParaRPr lang="en-US" sz="2000"/>
          </a:p>
          <a:p>
            <a:pPr lvl="1"/>
            <a:r>
              <a:rPr lang="en-US" sz="2400"/>
              <a:t>For two hidden layers:</a:t>
            </a:r>
          </a:p>
          <a:p>
            <a:pPr lvl="1"/>
            <a:endParaRPr lang="en-US" sz="2400"/>
          </a:p>
          <a:p>
            <a:pPr lvl="2"/>
            <a:r>
              <a:rPr lang="en-US" sz="2000"/>
              <a:t>1</a:t>
            </a:r>
            <a:r>
              <a:rPr lang="en-US" sz="2000" baseline="30000"/>
              <a:t>st</a:t>
            </a:r>
            <a:r>
              <a:rPr lang="en-US" sz="2000"/>
              <a:t> layer = </a:t>
            </a:r>
          </a:p>
          <a:p>
            <a:pPr lvl="2"/>
            <a:endParaRPr lang="en-US" sz="2000"/>
          </a:p>
          <a:p>
            <a:pPr lvl="2"/>
            <a:r>
              <a:rPr lang="en-US" sz="2000"/>
              <a:t>2</a:t>
            </a:r>
            <a:r>
              <a:rPr lang="en-US" sz="2000" baseline="30000"/>
              <a:t>nd</a:t>
            </a:r>
            <a:r>
              <a:rPr lang="en-US" sz="2000"/>
              <a:t> layer = </a:t>
            </a:r>
          </a:p>
          <a:p>
            <a:pPr lvl="2"/>
            <a:endParaRPr lang="en-US" sz="2000"/>
          </a:p>
          <a:p>
            <a:pPr lvl="2"/>
            <a:r>
              <a:rPr lang="en-US" sz="2000"/>
              <a:t>Where N = # Training  samples, m = # outputs</a:t>
            </a:r>
          </a:p>
          <a:p>
            <a:pPr lvl="3"/>
            <a:r>
              <a:rPr lang="en-US" sz="1800"/>
              <a:t>D.Stathakis, </a:t>
            </a:r>
            <a:r>
              <a:rPr lang="en-US" sz="1800" i="1"/>
              <a:t>Int J Remote Sensing,</a:t>
            </a:r>
            <a:r>
              <a:rPr lang="en-US" sz="1800"/>
              <a:t> 2009</a:t>
            </a:r>
          </a:p>
          <a:p>
            <a:pPr lvl="2"/>
            <a:endParaRPr lang="en-US" sz="2000"/>
          </a:p>
        </p:txBody>
      </p:sp>
      <p:sp>
        <p:nvSpPr>
          <p:cNvPr id="10242" name="Rectangle 2"/>
          <p:cNvSpPr>
            <a:spLocks noGrp="1" noChangeArrowheads="1"/>
          </p:cNvSpPr>
          <p:nvPr>
            <p:ph type="title"/>
          </p:nvPr>
        </p:nvSpPr>
        <p:spPr/>
        <p:txBody>
          <a:bodyPr/>
          <a:lstStyle/>
          <a:p>
            <a:r>
              <a:rPr lang="en-US"/>
              <a:t>Feed Forward</a:t>
            </a:r>
          </a:p>
        </p:txBody>
      </p:sp>
      <p:pic>
        <p:nvPicPr>
          <p:cNvPr id="10244" name="Picture 4"/>
          <p:cNvPicPr>
            <a:picLocks noChangeAspect="1" noChangeArrowheads="1"/>
          </p:cNvPicPr>
          <p:nvPr/>
        </p:nvPicPr>
        <p:blipFill>
          <a:blip r:embed="rId2"/>
          <a:srcRect/>
          <a:stretch>
            <a:fillRect/>
          </a:stretch>
        </p:blipFill>
        <p:spPr bwMode="auto">
          <a:xfrm>
            <a:off x="3200400" y="3505200"/>
            <a:ext cx="4437063" cy="828675"/>
          </a:xfrm>
          <a:prstGeom prst="rect">
            <a:avLst/>
          </a:prstGeom>
          <a:noFill/>
          <a:ln w="9525">
            <a:noFill/>
            <a:miter lim="800000"/>
            <a:headEnd/>
            <a:tailEnd/>
          </a:ln>
          <a:effectLst/>
        </p:spPr>
      </p:pic>
      <p:pic>
        <p:nvPicPr>
          <p:cNvPr id="10245" name="Picture 5"/>
          <p:cNvPicPr>
            <a:picLocks noChangeAspect="1" noChangeArrowheads="1"/>
          </p:cNvPicPr>
          <p:nvPr/>
        </p:nvPicPr>
        <p:blipFill>
          <a:blip r:embed="rId3"/>
          <a:srcRect/>
          <a:stretch>
            <a:fillRect/>
          </a:stretch>
        </p:blipFill>
        <p:spPr bwMode="auto">
          <a:xfrm>
            <a:off x="3352800" y="4495800"/>
            <a:ext cx="2297113" cy="715963"/>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p:txBody>
          <a:bodyPr/>
          <a:lstStyle/>
          <a:p>
            <a:r>
              <a:rPr lang="en-US" dirty="0" smtClean="0"/>
              <a:t>Supervised learning</a:t>
            </a:r>
          </a:p>
          <a:p>
            <a:pPr lvl="1"/>
            <a:r>
              <a:rPr lang="en-US" dirty="0" err="1" smtClean="0"/>
              <a:t>Backpropogating</a:t>
            </a:r>
            <a:endParaRPr lang="en-US" dirty="0" smtClean="0"/>
          </a:p>
          <a:p>
            <a:endParaRPr lang="en-US" dirty="0" smtClean="0"/>
          </a:p>
          <a:p>
            <a:endParaRPr lang="en-US" dirty="0" smtClean="0"/>
          </a:p>
          <a:p>
            <a:r>
              <a:rPr lang="en-US" dirty="0" smtClean="0"/>
              <a:t>Unsupervised</a:t>
            </a:r>
          </a:p>
          <a:p>
            <a:pPr lvl="1"/>
            <a:r>
              <a:rPr lang="en-US" dirty="0" err="1" smtClean="0"/>
              <a:t>Feedforward</a:t>
            </a:r>
            <a:endParaRPr lang="en-US" dirty="0"/>
          </a:p>
        </p:txBody>
      </p:sp>
      <p:sp>
        <p:nvSpPr>
          <p:cNvPr id="11266" name="Rectangle 2"/>
          <p:cNvSpPr>
            <a:spLocks noGrp="1" noChangeArrowheads="1"/>
          </p:cNvSpPr>
          <p:nvPr>
            <p:ph type="title"/>
          </p:nvPr>
        </p:nvSpPr>
        <p:spPr/>
        <p:txBody>
          <a:bodyPr/>
          <a:lstStyle/>
          <a:p>
            <a:r>
              <a:rPr lang="en-US"/>
              <a:t>Training</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1644</TotalTime>
  <Words>975</Words>
  <Application>Microsoft Office PowerPoint</Application>
  <PresentationFormat>On-screen Show (4:3)</PresentationFormat>
  <Paragraphs>156</Paragraphs>
  <Slides>39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Concourse</vt:lpstr>
      <vt:lpstr>Chart</vt:lpstr>
      <vt:lpstr>The Learning Network</vt:lpstr>
      <vt:lpstr>Slide 2</vt:lpstr>
      <vt:lpstr>Origins</vt:lpstr>
      <vt:lpstr>Evolution</vt:lpstr>
      <vt:lpstr>Modern</vt:lpstr>
      <vt:lpstr>Applications</vt:lpstr>
      <vt:lpstr>Transfer functions</vt:lpstr>
      <vt:lpstr>Feed Forward</vt:lpstr>
      <vt:lpstr>Training</vt:lpstr>
      <vt:lpstr>Programs</vt:lpstr>
      <vt:lpstr>Biophysical NN?</vt:lpstr>
      <vt:lpstr>Implementation</vt:lpstr>
      <vt:lpstr>Design</vt:lpstr>
      <vt:lpstr>Basic Coding</vt:lpstr>
      <vt:lpstr>FixStim()</vt:lpstr>
      <vt:lpstr>Fix()</vt:lpstr>
      <vt:lpstr>Layer()</vt:lpstr>
      <vt:lpstr>Train()</vt:lpstr>
      <vt:lpstr>DoIt(20)</vt:lpstr>
      <vt:lpstr>Tuning Parameters</vt:lpstr>
      <vt:lpstr>Increasing complexity</vt:lpstr>
      <vt:lpstr>Simple experiment</vt:lpstr>
      <vt:lpstr>Additional layers</vt:lpstr>
      <vt:lpstr>Slide 24</vt:lpstr>
      <vt:lpstr>Slide 25</vt:lpstr>
      <vt:lpstr>Slide 26</vt:lpstr>
      <vt:lpstr>Data</vt:lpstr>
      <vt:lpstr>What Happened?</vt:lpstr>
      <vt:lpstr>Methods for Improvement</vt:lpstr>
      <vt:lpstr>Methods for Improvement</vt:lpstr>
      <vt:lpstr>Methods for Improvement</vt:lpstr>
      <vt:lpstr>Training nets in brain?</vt:lpstr>
      <vt:lpstr>Abbott &amp; Regehr, Nature, 2004</vt:lpstr>
      <vt:lpstr>Destexhe &amp; Marder, Nature, 2004</vt:lpstr>
      <vt:lpstr>Regeneration</vt:lpstr>
      <vt:lpstr>Training axon regeneration</vt:lpstr>
      <vt:lpstr>Slide 37</vt:lpstr>
      <vt:lpstr>Slide 38</vt:lpstr>
      <vt:lpstr>Future of Neural Nets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Derek S. Clarke</dc:creator>
  <cp:lastModifiedBy>Administratr</cp:lastModifiedBy>
  <cp:revision>25</cp:revision>
  <dcterms:created xsi:type="dcterms:W3CDTF">2010-11-30T17:33:17Z</dcterms:created>
  <dcterms:modified xsi:type="dcterms:W3CDTF">2010-12-03T01:30:26Z</dcterms:modified>
</cp:coreProperties>
</file>